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90" r:id="rId4"/>
    <p:sldId id="291" r:id="rId5"/>
    <p:sldId id="289" r:id="rId6"/>
    <p:sldId id="292" r:id="rId7"/>
    <p:sldId id="277" r:id="rId8"/>
    <p:sldId id="278" r:id="rId9"/>
    <p:sldId id="275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C299"/>
    <a:srgbClr val="485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悟 金杉" userId="4ffc60b8ab4378a4" providerId="LiveId" clId="{9F589E84-8C22-401A-87EB-1645692A39B9}"/>
    <pc:docChg chg="undo custSel modSld">
      <pc:chgData name="大悟 金杉" userId="4ffc60b8ab4378a4" providerId="LiveId" clId="{9F589E84-8C22-401A-87EB-1645692A39B9}" dt="2024-07-18T06:50:13.991" v="110" actId="20577"/>
      <pc:docMkLst>
        <pc:docMk/>
      </pc:docMkLst>
      <pc:sldChg chg="modSp mod">
        <pc:chgData name="大悟 金杉" userId="4ffc60b8ab4378a4" providerId="LiveId" clId="{9F589E84-8C22-401A-87EB-1645692A39B9}" dt="2024-07-18T06:50:13.991" v="110" actId="20577"/>
        <pc:sldMkLst>
          <pc:docMk/>
          <pc:sldMk cId="664220418" sldId="262"/>
        </pc:sldMkLst>
        <pc:spChg chg="mod">
          <ac:chgData name="大悟 金杉" userId="4ffc60b8ab4378a4" providerId="LiveId" clId="{9F589E84-8C22-401A-87EB-1645692A39B9}" dt="2024-07-18T06:50:13.991" v="110" actId="20577"/>
          <ac:spMkLst>
            <pc:docMk/>
            <pc:sldMk cId="664220418" sldId="262"/>
            <ac:spMk id="10" creationId="{CFB2F79A-C44C-F974-EA3B-343AD2AFFB5C}"/>
          </ac:spMkLst>
        </pc:spChg>
      </pc:sldChg>
      <pc:sldChg chg="modSp mod">
        <pc:chgData name="大悟 金杉" userId="4ffc60b8ab4378a4" providerId="LiveId" clId="{9F589E84-8C22-401A-87EB-1645692A39B9}" dt="2024-07-10T07:54:30.648" v="13" actId="14100"/>
        <pc:sldMkLst>
          <pc:docMk/>
          <pc:sldMk cId="4061902992" sldId="289"/>
        </pc:sldMkLst>
        <pc:spChg chg="mod">
          <ac:chgData name="大悟 金杉" userId="4ffc60b8ab4378a4" providerId="LiveId" clId="{9F589E84-8C22-401A-87EB-1645692A39B9}" dt="2024-07-10T07:54:30.648" v="13" actId="14100"/>
          <ac:spMkLst>
            <pc:docMk/>
            <pc:sldMk cId="4061902992" sldId="289"/>
            <ac:spMk id="14" creationId="{6B3308D5-CF10-0C75-6076-4844A43BB130}"/>
          </ac:spMkLst>
        </pc:spChg>
      </pc:sldChg>
      <pc:sldChg chg="modSp mod">
        <pc:chgData name="大悟 金杉" userId="4ffc60b8ab4378a4" providerId="LiveId" clId="{9F589E84-8C22-401A-87EB-1645692A39B9}" dt="2024-07-10T07:55:43.897" v="108" actId="1037"/>
        <pc:sldMkLst>
          <pc:docMk/>
          <pc:sldMk cId="1891750554" sldId="292"/>
        </pc:sldMkLst>
        <pc:spChg chg="mod">
          <ac:chgData name="大悟 金杉" userId="4ffc60b8ab4378a4" providerId="LiveId" clId="{9F589E84-8C22-401A-87EB-1645692A39B9}" dt="2024-07-10T07:55:43.897" v="108" actId="1037"/>
          <ac:spMkLst>
            <pc:docMk/>
            <pc:sldMk cId="1891750554" sldId="292"/>
            <ac:spMk id="14" creationId="{6B3308D5-CF10-0C75-6076-4844A43BB130}"/>
          </ac:spMkLst>
        </pc:spChg>
        <pc:spChg chg="mod">
          <ac:chgData name="大悟 金杉" userId="4ffc60b8ab4378a4" providerId="LiveId" clId="{9F589E84-8C22-401A-87EB-1645692A39B9}" dt="2024-07-10T07:54:58.618" v="30" actId="1076"/>
          <ac:spMkLst>
            <pc:docMk/>
            <pc:sldMk cId="1891750554" sldId="292"/>
            <ac:spMk id="41" creationId="{FD26FC05-6B80-606C-0BF6-B852AF0D46CB}"/>
          </ac:spMkLst>
        </pc:spChg>
        <pc:spChg chg="mod">
          <ac:chgData name="大悟 金杉" userId="4ffc60b8ab4378a4" providerId="LiveId" clId="{9F589E84-8C22-401A-87EB-1645692A39B9}" dt="2024-07-10T07:55:43.897" v="108" actId="1037"/>
          <ac:spMkLst>
            <pc:docMk/>
            <pc:sldMk cId="1891750554" sldId="292"/>
            <ac:spMk id="63" creationId="{26AC2A93-87AC-31A6-140D-2C50A32E1341}"/>
          </ac:spMkLst>
        </pc:spChg>
      </pc:sldChg>
    </pc:docChg>
  </pc:docChgLst>
  <pc:docChgLst>
    <pc:chgData name="サムライ　菅 紗穂" userId="a799e457-a305-46c3-b8cb-2760f316bb77" providerId="ADAL" clId="{DCF147CB-50F8-47C1-B100-5C9550718B84}"/>
    <pc:docChg chg="modSld">
      <pc:chgData name="サムライ　菅 紗穂" userId="a799e457-a305-46c3-b8cb-2760f316bb77" providerId="ADAL" clId="{DCF147CB-50F8-47C1-B100-5C9550718B84}" dt="2024-07-31T07:22:07.567" v="2"/>
      <pc:docMkLst>
        <pc:docMk/>
      </pc:docMkLst>
      <pc:sldChg chg="delSp modSp mod">
        <pc:chgData name="サムライ　菅 紗穂" userId="a799e457-a305-46c3-b8cb-2760f316bb77" providerId="ADAL" clId="{DCF147CB-50F8-47C1-B100-5C9550718B84}" dt="2024-07-31T07:22:07.567" v="2"/>
        <pc:sldMkLst>
          <pc:docMk/>
          <pc:sldMk cId="664220418" sldId="262"/>
        </pc:sldMkLst>
        <pc:spChg chg="del mod">
          <ac:chgData name="サムライ　菅 紗穂" userId="a799e457-a305-46c3-b8cb-2760f316bb77" providerId="ADAL" clId="{DCF147CB-50F8-47C1-B100-5C9550718B84}" dt="2024-07-31T07:22:07.567" v="2"/>
          <ac:spMkLst>
            <pc:docMk/>
            <pc:sldMk cId="664220418" sldId="262"/>
            <ac:spMk id="10" creationId="{CFB2F79A-C44C-F974-EA3B-343AD2AFFB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251F-2453-43AA-B9A5-C30BDD50E34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FCEC-2CEB-416F-95DC-EF97997F3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99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EFCEC-2CEB-416F-95DC-EF97997F37A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30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EFCEC-2CEB-416F-95DC-EF97997F37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EFCEC-2CEB-416F-95DC-EF97997F37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EFCEC-2CEB-416F-95DC-EF97997F37A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80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06BF9-1856-3387-DDFC-A8D08B41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262428-E041-591E-E9A5-3092F0F58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F38A5-D1F9-B41F-B189-39DC7DA9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1261A-8C50-76B0-DA2B-3B22C30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78E104-C787-DF4A-CEED-12D00C1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86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A6340-D07F-7EFC-CFE8-625680C1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399F1C-902B-7A95-727D-859782D4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774927-1106-1E20-0D7E-558BFEF8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B08EF-ACDC-ADC7-A070-AA351C7C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830C06-6A83-9112-541F-ED95B65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54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C26E7C-7285-0846-C30A-CDA14EAD4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CA944-5522-BAEE-77B7-06335567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9948A5-A65A-ADCE-D803-F2F68445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046DC-E489-FE74-973C-6034DBF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24C365-C0B4-82F6-C212-9EFB4C6E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CA00A-8E05-A570-E5CE-A2292678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C5D367-34C8-CA3E-D4B9-2817BFBF3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C8B590-4425-D25A-3CBF-44D10077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702183-2DB1-C25A-D1D7-FC7FA8B6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AFA235-1A38-8E5C-D691-21064D82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9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D65C2-F516-CD15-97EB-7A28F0A4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E57542-41D8-B4E5-832E-AECA6F6E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084571-FC90-3710-7454-9DF7AA18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90E9F-C539-2864-30BD-0EF866F2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395BE5-3080-4438-8C54-19A95FD8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18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186D4-F830-8A8B-A7D6-425978BE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56390-DD07-92F0-F95E-A6886D0A4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340F1B-EF68-1BF1-2734-A8EC1252E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232DA4-AF9C-660E-951D-C733F0B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022F8A-ED4D-29BF-F0DB-B791ECB7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2357D6-85D4-7091-82E9-F0A8C006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4F568-8E1A-547E-C500-FDA77242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1CD807-F335-FBA0-AAB7-A67BEC3FF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1B2E5C-2450-EC4A-2115-2E083D34B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978BA17-014F-8226-8893-708586F37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85085B-7742-9804-871F-A9B28BC2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3957E3-20E8-9DD1-4334-B2FE673E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18DA63-0A2D-73B2-4340-63801B1E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21AA37-CA55-0D38-8F90-EFF5FCCB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28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95932-425E-9449-B6F8-B484CFD9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E36C8C-19A3-9F51-4383-61ADDCC5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A4212A-DDBD-12D0-E4E5-0AAE1B95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17DD6A-AC12-40C2-772D-E925FAB7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01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21D5C8-E2C2-06E6-D7A8-C984013F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341284-54E6-DAF8-7F8A-081247ED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D3427C-8012-0ED4-6B2C-BC3258FD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39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D964E-A3A4-49C6-FF47-5EAA796C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204918-DD34-433A-7C2E-5E922932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494850-F8D3-C0D0-EC38-40BCA3235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3AAF9B-BC40-F782-3A0C-DBCB2C63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F94C75-98E5-12DF-8723-02AFDF92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1CF6D9-84E9-18D5-AEF0-6EC2AFCD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97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B9718-D1F0-42F1-6B39-EF5292A1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067B6B-5003-3D16-2309-3F3CE685D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026E6E-B93F-9D02-F72D-0CE144C20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8CEEC0-84DB-0436-7ED4-DDAB0710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57E893-2A76-4395-C566-8192EE3B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45584B-C8F6-DC3B-CF0F-EC191D72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0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105173-4D5A-376A-3256-E2A43EA9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54501-4B60-0753-5632-B181F1A4E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234AE9-5CEA-25FE-C7C5-85952C47B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7AB11-19D9-4821-B34F-FDF863AF8C0D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EDAC6F-5B8A-486E-8FAB-C04D8803C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B6DF72-6B1E-3DDA-6D73-DC9604631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C09AB-249F-42F8-B935-BE421FFDA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テーブル, 男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B6419FFD-46D1-5A8E-7FE8-E1CCEAC3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0"/>
            <a:ext cx="12192000" cy="45085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FE51A7-591F-2763-CE15-F775E1CACF3B}"/>
              </a:ext>
            </a:extLst>
          </p:cNvPr>
          <p:cNvSpPr txBox="1"/>
          <p:nvPr/>
        </p:nvSpPr>
        <p:spPr>
          <a:xfrm>
            <a:off x="9995378" y="6088961"/>
            <a:ext cx="219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株式会社サムライ</a:t>
            </a:r>
            <a:endParaRPr lang="en-US" altLang="ja-JP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EF8448-5221-5963-F318-F667F3835E40}"/>
              </a:ext>
            </a:extLst>
          </p:cNvPr>
          <p:cNvSpPr txBox="1"/>
          <p:nvPr/>
        </p:nvSpPr>
        <p:spPr>
          <a:xfrm>
            <a:off x="9995378" y="5827704"/>
            <a:ext cx="2196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spc="300"/>
              <a:t>＜指定広告代理店＞</a:t>
            </a:r>
            <a:endParaRPr kumimoji="1" lang="en-US" altLang="ja-JP" sz="1200" b="1" spc="30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C96E6D4-EC8B-82DB-D6A3-4BB2F02E9AC1}"/>
              </a:ext>
            </a:extLst>
          </p:cNvPr>
          <p:cNvGrpSpPr/>
          <p:nvPr/>
        </p:nvGrpSpPr>
        <p:grpSpPr>
          <a:xfrm>
            <a:off x="10071005" y="6382988"/>
            <a:ext cx="1959427" cy="307777"/>
            <a:chOff x="9676829" y="6282495"/>
            <a:chExt cx="1959427" cy="307777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45C02F0-2CD3-5FC7-745B-F339EDD3D56E}"/>
                </a:ext>
              </a:extLst>
            </p:cNvPr>
            <p:cNvSpPr txBox="1"/>
            <p:nvPr/>
          </p:nvSpPr>
          <p:spPr>
            <a:xfrm>
              <a:off x="10103089" y="6282495"/>
              <a:ext cx="153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/>
                <a:t>048-834-3311</a:t>
              </a:r>
              <a:endParaRPr kumimoji="1" lang="ja-JP" altLang="en-US" sz="140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19C8321-C20E-854E-6FFA-5D799FE98396}"/>
                </a:ext>
              </a:extLst>
            </p:cNvPr>
            <p:cNvSpPr txBox="1"/>
            <p:nvPr/>
          </p:nvSpPr>
          <p:spPr>
            <a:xfrm>
              <a:off x="9676829" y="6306962"/>
              <a:ext cx="79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/>
                <a:t>TEL</a:t>
              </a:r>
              <a:r>
                <a:rPr kumimoji="1" lang="ja-JP" altLang="en-US" sz="1100" spc="-300"/>
                <a:t>：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2B1CB4F-E2CE-88A5-3CFA-9548A80B4ADD}"/>
              </a:ext>
            </a:extLst>
          </p:cNvPr>
          <p:cNvGrpSpPr/>
          <p:nvPr/>
        </p:nvGrpSpPr>
        <p:grpSpPr>
          <a:xfrm>
            <a:off x="881743" y="2438620"/>
            <a:ext cx="10428515" cy="1980760"/>
            <a:chOff x="587829" y="2663850"/>
            <a:chExt cx="10428515" cy="198076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F242DA6-FC73-4D22-F8FB-1A8D5071D07E}"/>
                </a:ext>
              </a:extLst>
            </p:cNvPr>
            <p:cNvSpPr txBox="1"/>
            <p:nvPr/>
          </p:nvSpPr>
          <p:spPr>
            <a:xfrm>
              <a:off x="587829" y="2663850"/>
              <a:ext cx="10428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川口グリーンゴルフ</a:t>
              </a:r>
              <a:endParaRPr kumimoji="1" lang="en-US" altLang="ja-JP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B97D9B0-6BEA-8A35-8A40-2BE5848D6ED9}"/>
                </a:ext>
              </a:extLst>
            </p:cNvPr>
            <p:cNvSpPr txBox="1"/>
            <p:nvPr/>
          </p:nvSpPr>
          <p:spPr>
            <a:xfrm>
              <a:off x="587829" y="3261991"/>
              <a:ext cx="10428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「ゴルフ練習場広告」</a:t>
              </a:r>
              <a:endParaRPr kumimoji="1" lang="en-US" altLang="ja-JP" sz="4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4D2C469-D7BB-09D5-2888-6B147A2A7E79}"/>
                </a:ext>
              </a:extLst>
            </p:cNvPr>
            <p:cNvSpPr txBox="1"/>
            <p:nvPr/>
          </p:nvSpPr>
          <p:spPr>
            <a:xfrm>
              <a:off x="587829" y="4121390"/>
              <a:ext cx="10428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媒体資料</a:t>
              </a:r>
              <a:endParaRPr kumimoji="1" lang="en-US" altLang="ja-JP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22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>
            <a:extLst>
              <a:ext uri="{FF2B5EF4-FFF2-40B4-BE49-F238E27FC236}">
                <a16:creationId xmlns:a16="http://schemas.microsoft.com/office/drawing/2014/main" id="{B6D72FA0-EE68-144B-9FA8-87FB97F95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31700" r="49477" b="25767"/>
          <a:stretch/>
        </p:blipFill>
        <p:spPr bwMode="auto">
          <a:xfrm>
            <a:off x="7968498" y="4395099"/>
            <a:ext cx="3683838" cy="21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24">
            <a:extLst>
              <a:ext uri="{FF2B5EF4-FFF2-40B4-BE49-F238E27FC236}">
                <a16:creationId xmlns:a16="http://schemas.microsoft.com/office/drawing/2014/main" id="{9A5DE6FB-DE25-6B13-FE1F-1A07E6B07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0" r="11893" b="8322"/>
          <a:stretch/>
        </p:blipFill>
        <p:spPr bwMode="auto">
          <a:xfrm>
            <a:off x="5840112" y="-8643"/>
            <a:ext cx="6351888" cy="284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 descr="図形">
            <a:extLst>
              <a:ext uri="{FF2B5EF4-FFF2-40B4-BE49-F238E27FC236}">
                <a16:creationId xmlns:a16="http://schemas.microsoft.com/office/drawing/2014/main" id="{8DA4CFFE-A1A0-DD49-AC47-FD42C3AC2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26" y="-8643"/>
            <a:ext cx="1716148" cy="2973793"/>
          </a:xfrm>
          <a:prstGeom prst="rect">
            <a:avLst/>
          </a:prstGeom>
        </p:spPr>
      </p:pic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D7B3C0F8-2C2D-E9EB-C85D-64F061954590}"/>
              </a:ext>
            </a:extLst>
          </p:cNvPr>
          <p:cNvGrpSpPr/>
          <p:nvPr/>
        </p:nvGrpSpPr>
        <p:grpSpPr>
          <a:xfrm>
            <a:off x="7874652" y="2995641"/>
            <a:ext cx="3930181" cy="1300685"/>
            <a:chOff x="7990832" y="2965150"/>
            <a:chExt cx="3930181" cy="1300685"/>
          </a:xfrm>
        </p:grpSpPr>
        <p:sp>
          <p:nvSpPr>
            <p:cNvPr id="51" name="テキスト ボックス 8">
              <a:extLst>
                <a:ext uri="{FF2B5EF4-FFF2-40B4-BE49-F238E27FC236}">
                  <a16:creationId xmlns:a16="http://schemas.microsoft.com/office/drawing/2014/main" id="{62535504-573D-8AC7-F8E5-67A533145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832" y="3846439"/>
              <a:ext cx="7000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1000">
                  <a:latin typeface="+mn-lt"/>
                </a:rPr>
                <a:t>アクセス：</a:t>
              </a:r>
            </a:p>
          </p:txBody>
        </p:sp>
        <p:sp>
          <p:nvSpPr>
            <p:cNvPr id="52" name="テキスト ボックス 9">
              <a:extLst>
                <a:ext uri="{FF2B5EF4-FFF2-40B4-BE49-F238E27FC236}">
                  <a16:creationId xmlns:a16="http://schemas.microsoft.com/office/drawing/2014/main" id="{6D518F77-47FF-9F4C-AB57-EA73AE7AC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225" y="3865785"/>
              <a:ext cx="33797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1000">
                  <a:latin typeface="+mn-lt"/>
                </a:rPr>
                <a:t>（車）　　首都高速（川口線）新井宿</a:t>
              </a:r>
              <a:r>
                <a:rPr lang="en-US" altLang="ja-JP" sz="1000">
                  <a:latin typeface="+mn-lt"/>
                </a:rPr>
                <a:t>IC</a:t>
              </a:r>
              <a:r>
                <a:rPr lang="ja-JP" altLang="en-US" sz="1000">
                  <a:latin typeface="+mn-lt"/>
                </a:rPr>
                <a:t>より８分 </a:t>
              </a:r>
            </a:p>
            <a:p>
              <a:pPr eaLnBrk="1" hangingPunct="1"/>
              <a:r>
                <a:rPr lang="ja-JP" altLang="en-US" sz="1000">
                  <a:latin typeface="+mn-lt"/>
                </a:rPr>
                <a:t>（電車）　</a:t>
              </a:r>
              <a:r>
                <a:rPr lang="en-US" altLang="ja-JP" sz="1000">
                  <a:latin typeface="+mn-lt"/>
                </a:rPr>
                <a:t>JR</a:t>
              </a:r>
              <a:r>
                <a:rPr lang="ja-JP" altLang="en-US" sz="1000">
                  <a:latin typeface="+mn-lt"/>
                </a:rPr>
                <a:t>京浜東北線「川口駅東口」より送迎サービスあり</a:t>
              </a:r>
            </a:p>
          </p:txBody>
        </p:sp>
        <p:sp>
          <p:nvSpPr>
            <p:cNvPr id="50" name="テキスト ボックス 7">
              <a:extLst>
                <a:ext uri="{FF2B5EF4-FFF2-40B4-BE49-F238E27FC236}">
                  <a16:creationId xmlns:a16="http://schemas.microsoft.com/office/drawing/2014/main" id="{CA7A81F4-89AB-7DE7-87A1-A77F85E27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673" y="3243058"/>
              <a:ext cx="3047629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zh-TW" altLang="en-US" sz="1050">
                  <a:latin typeface="+mn-lt"/>
                </a:rPr>
                <a:t>〒</a:t>
              </a:r>
              <a:r>
                <a:rPr lang="en-US" altLang="zh-TW" sz="1050">
                  <a:latin typeface="+mn-lt"/>
                </a:rPr>
                <a:t>333-0834</a:t>
              </a:r>
              <a:r>
                <a:rPr lang="ja-JP" altLang="en-US" sz="1050">
                  <a:latin typeface="+mn-lt"/>
                </a:rPr>
                <a:t>　</a:t>
              </a:r>
              <a:r>
                <a:rPr lang="zh-TW" altLang="en-US" sz="1050">
                  <a:latin typeface="+mn-lt"/>
                </a:rPr>
                <a:t>埼玉県川口市</a:t>
              </a:r>
              <a:r>
                <a:rPr lang="ja-JP" altLang="en-US" sz="1050">
                  <a:latin typeface="+mn-lt"/>
                </a:rPr>
                <a:t>大字</a:t>
              </a:r>
              <a:r>
                <a:rPr lang="zh-TW" altLang="en-US" sz="1050">
                  <a:latin typeface="+mn-lt"/>
                </a:rPr>
                <a:t>安行領根岸</a:t>
              </a:r>
              <a:r>
                <a:rPr lang="en-US" altLang="zh-TW" sz="1050">
                  <a:latin typeface="+mn-lt"/>
                </a:rPr>
                <a:t>3152</a:t>
              </a:r>
            </a:p>
          </p:txBody>
        </p:sp>
        <p:sp>
          <p:nvSpPr>
            <p:cNvPr id="53" name="正方形/長方形 3">
              <a:extLst>
                <a:ext uri="{FF2B5EF4-FFF2-40B4-BE49-F238E27FC236}">
                  <a16:creationId xmlns:a16="http://schemas.microsoft.com/office/drawing/2014/main" id="{8AFB2E3C-0767-D252-04FA-7EC30548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673" y="3645312"/>
              <a:ext cx="263886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50">
                  <a:latin typeface="+mn-lt"/>
                </a:rPr>
                <a:t>http://www.kawaguchi-green-golf.jp/</a:t>
              </a:r>
              <a:endParaRPr lang="ja-JP" altLang="en-US" sz="1050">
                <a:latin typeface="+mn-lt"/>
              </a:endParaRPr>
            </a:p>
          </p:txBody>
        </p:sp>
        <p:sp>
          <p:nvSpPr>
            <p:cNvPr id="54" name="テキスト ボックス 6">
              <a:extLst>
                <a:ext uri="{FF2B5EF4-FFF2-40B4-BE49-F238E27FC236}">
                  <a16:creationId xmlns:a16="http://schemas.microsoft.com/office/drawing/2014/main" id="{6FBA0FAF-01A2-5B42-6570-58AC7EE19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673" y="3444185"/>
              <a:ext cx="137249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050">
                  <a:latin typeface="+mn-lt"/>
                </a:rPr>
                <a:t>TEL</a:t>
              </a:r>
              <a:r>
                <a:rPr lang="ja-JP" altLang="en-US" sz="1050">
                  <a:latin typeface="+mn-lt"/>
                </a:rPr>
                <a:t>：</a:t>
              </a:r>
              <a:r>
                <a:rPr lang="en-US" altLang="ja-JP" sz="1050">
                  <a:latin typeface="+mn-lt"/>
                </a:rPr>
                <a:t>048-286-1010</a:t>
              </a:r>
              <a:endParaRPr lang="ja-JP" altLang="en-US" sz="1050">
                <a:latin typeface="+mn-lt"/>
              </a:endParaRPr>
            </a:p>
          </p:txBody>
        </p:sp>
        <p:sp>
          <p:nvSpPr>
            <p:cNvPr id="55" name="テキスト ボックス 7">
              <a:extLst>
                <a:ext uri="{FF2B5EF4-FFF2-40B4-BE49-F238E27FC236}">
                  <a16:creationId xmlns:a16="http://schemas.microsoft.com/office/drawing/2014/main" id="{A042D047-4222-DEE0-17B1-1B7E642E1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673" y="2965150"/>
              <a:ext cx="1662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1400" b="1">
                  <a:latin typeface="+mn-lt"/>
                </a:rPr>
                <a:t>川口グリーンゴルフ</a:t>
              </a:r>
              <a:endParaRPr lang="en-US" altLang="zh-TW" sz="1400" b="1">
                <a:latin typeface="+mn-lt"/>
              </a:endParaRPr>
            </a:p>
          </p:txBody>
        </p:sp>
        <p:pic>
          <p:nvPicPr>
            <p:cNvPr id="58" name="図 57" descr="QR コード">
              <a:extLst>
                <a:ext uri="{FF2B5EF4-FFF2-40B4-BE49-F238E27FC236}">
                  <a16:creationId xmlns:a16="http://schemas.microsoft.com/office/drawing/2014/main" id="{EDA9BD76-99D4-ACE4-A1C2-A22E6909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424" y="3255422"/>
              <a:ext cx="580064" cy="580064"/>
            </a:xfrm>
            <a:prstGeom prst="rect">
              <a:avLst/>
            </a:prstGeom>
          </p:spPr>
        </p:pic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3D7B35CA-1865-C85F-DC69-51E257E14141}"/>
              </a:ext>
            </a:extLst>
          </p:cNvPr>
          <p:cNvGrpSpPr/>
          <p:nvPr/>
        </p:nvGrpSpPr>
        <p:grpSpPr>
          <a:xfrm>
            <a:off x="1039995" y="3134261"/>
            <a:ext cx="1107996" cy="276999"/>
            <a:chOff x="609969" y="3281291"/>
            <a:chExt cx="1107996" cy="276999"/>
          </a:xfrm>
        </p:grpSpPr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7963DE05-CDCB-6CFF-7377-EEF003260DB6}"/>
                </a:ext>
              </a:extLst>
            </p:cNvPr>
            <p:cNvSpPr/>
            <p:nvPr/>
          </p:nvSpPr>
          <p:spPr>
            <a:xfrm>
              <a:off x="609969" y="3302953"/>
              <a:ext cx="1107996" cy="233675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2" name="テキスト ボックス 5">
              <a:extLst>
                <a:ext uri="{FF2B5EF4-FFF2-40B4-BE49-F238E27FC236}">
                  <a16:creationId xmlns:a16="http://schemas.microsoft.com/office/drawing/2014/main" id="{2FFC6C70-A4F0-8522-48FD-F77A80CE2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58" y="3281291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1200" b="1">
                  <a:solidFill>
                    <a:schemeClr val="bg1"/>
                  </a:solidFill>
                  <a:latin typeface="+mn-ea"/>
                  <a:ea typeface="+mn-ea"/>
                </a:rPr>
                <a:t>来場客数</a:t>
              </a:r>
            </a:p>
          </p:txBody>
        </p:sp>
      </p:grpSp>
      <p:sp>
        <p:nvSpPr>
          <p:cNvPr id="83" name="テキスト ボックス 5">
            <a:extLst>
              <a:ext uri="{FF2B5EF4-FFF2-40B4-BE49-F238E27FC236}">
                <a16:creationId xmlns:a16="http://schemas.microsoft.com/office/drawing/2014/main" id="{2D4C5118-BE4E-4BEA-232D-77DE5F51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58" y="4427977"/>
            <a:ext cx="34483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ja-JP" altLang="en-US" sz="1200">
                <a:latin typeface="+mn-ea"/>
                <a:ea typeface="+mn-ea"/>
              </a:rPr>
              <a:t>東京都、埼玉県在住の</a:t>
            </a:r>
            <a:r>
              <a:rPr lang="en-US" altLang="ja-JP" sz="1200">
                <a:latin typeface="+mn-ea"/>
                <a:ea typeface="+mn-ea"/>
              </a:rPr>
              <a:t>30</a:t>
            </a:r>
            <a:r>
              <a:rPr lang="ja-JP" altLang="en-US" sz="1200">
                <a:latin typeface="+mn-ea"/>
                <a:ea typeface="+mn-ea"/>
              </a:rPr>
              <a:t>～</a:t>
            </a:r>
            <a:r>
              <a:rPr lang="en-US" altLang="ja-JP" sz="1200">
                <a:latin typeface="+mn-ea"/>
                <a:ea typeface="+mn-ea"/>
              </a:rPr>
              <a:t>60</a:t>
            </a:r>
            <a:r>
              <a:rPr lang="ja-JP" altLang="en-US" sz="1200">
                <a:latin typeface="+mn-ea"/>
                <a:ea typeface="+mn-ea"/>
              </a:rPr>
              <a:t>代男女（富裕層）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85" name="テキスト ボックス 5">
            <a:extLst>
              <a:ext uri="{FF2B5EF4-FFF2-40B4-BE49-F238E27FC236}">
                <a16:creationId xmlns:a16="http://schemas.microsoft.com/office/drawing/2014/main" id="{DD45266E-F852-C33B-4E76-2514FC9B4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58" y="4807596"/>
            <a:ext cx="1431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ja-JP" altLang="en-US" sz="1200">
                <a:latin typeface="+mn-ea"/>
                <a:ea typeface="+mn-ea"/>
              </a:rPr>
              <a:t>男性：女性＝</a:t>
            </a:r>
            <a:r>
              <a:rPr lang="en-US" altLang="ja-JP" sz="1200">
                <a:latin typeface="+mn-ea"/>
                <a:ea typeface="+mn-ea"/>
              </a:rPr>
              <a:t>7</a:t>
            </a:r>
            <a:r>
              <a:rPr lang="ja-JP" altLang="en-US" sz="1200">
                <a:latin typeface="+mn-ea"/>
                <a:ea typeface="+mn-ea"/>
              </a:rPr>
              <a:t>：</a:t>
            </a:r>
            <a:r>
              <a:rPr lang="en-US" altLang="ja-JP" sz="1200">
                <a:latin typeface="+mn-ea"/>
                <a:ea typeface="+mn-ea"/>
              </a:rPr>
              <a:t>3</a:t>
            </a:r>
          </a:p>
        </p:txBody>
      </p:sp>
      <p:sp>
        <p:nvSpPr>
          <p:cNvPr id="87" name="テキスト ボックス 5">
            <a:extLst>
              <a:ext uri="{FF2B5EF4-FFF2-40B4-BE49-F238E27FC236}">
                <a16:creationId xmlns:a16="http://schemas.microsoft.com/office/drawing/2014/main" id="{53D2A5CB-CB66-F955-339A-CC122EE4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58" y="519082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ja-JP" altLang="en-US" sz="1200">
                <a:latin typeface="+mn-ea"/>
                <a:ea typeface="+mn-ea"/>
              </a:rPr>
              <a:t>年中無休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94" name="テキスト ボックス 5">
            <a:extLst>
              <a:ext uri="{FF2B5EF4-FFF2-40B4-BE49-F238E27FC236}">
                <a16:creationId xmlns:a16="http://schemas.microsoft.com/office/drawing/2014/main" id="{F9589717-5178-75E7-27E5-4A97142F9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58" y="6292118"/>
            <a:ext cx="2954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ja-JP" altLang="en-US" sz="1200">
                <a:latin typeface="+mn-ea"/>
                <a:ea typeface="+mn-ea"/>
              </a:rPr>
              <a:t>ゴルフショップ、イタリアンレストラン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80" name="テキスト ボックス 5">
            <a:extLst>
              <a:ext uri="{FF2B5EF4-FFF2-40B4-BE49-F238E27FC236}">
                <a16:creationId xmlns:a16="http://schemas.microsoft.com/office/drawing/2014/main" id="{6F2A2F60-4B34-FD80-F65A-505E1419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219" y="3159054"/>
            <a:ext cx="2760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latin typeface="+mn-ea"/>
                <a:ea typeface="+mn-ea"/>
              </a:rPr>
              <a:t>（平日：約</a:t>
            </a:r>
            <a:r>
              <a:rPr lang="en-US" altLang="ja-JP" sz="1100">
                <a:latin typeface="+mn-ea"/>
                <a:ea typeface="+mn-ea"/>
              </a:rPr>
              <a:t>1,000</a:t>
            </a:r>
            <a:r>
              <a:rPr lang="ja-JP" altLang="en-US" sz="1100">
                <a:latin typeface="+mn-ea"/>
                <a:ea typeface="+mn-ea"/>
              </a:rPr>
              <a:t>人 土日祝：約</a:t>
            </a:r>
            <a:r>
              <a:rPr lang="en-US" altLang="ja-JP" sz="1100">
                <a:latin typeface="+mn-ea"/>
                <a:ea typeface="+mn-ea"/>
              </a:rPr>
              <a:t>2,000</a:t>
            </a:r>
            <a:r>
              <a:rPr lang="ja-JP" altLang="en-US" sz="1100">
                <a:latin typeface="+mn-ea"/>
                <a:ea typeface="+mn-ea"/>
              </a:rPr>
              <a:t>人）</a:t>
            </a:r>
            <a:endParaRPr lang="en-US" altLang="ja-JP" sz="1100">
              <a:latin typeface="+mn-ea"/>
              <a:ea typeface="+mn-ea"/>
            </a:endParaRPr>
          </a:p>
        </p:txBody>
      </p:sp>
      <p:sp>
        <p:nvSpPr>
          <p:cNvPr id="95" name="テキスト ボックス 5">
            <a:extLst>
              <a:ext uri="{FF2B5EF4-FFF2-40B4-BE49-F238E27FC236}">
                <a16:creationId xmlns:a16="http://schemas.microsoft.com/office/drawing/2014/main" id="{C5CA0AB5-D105-2E93-BB76-9933C0FF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05" y="3168210"/>
            <a:ext cx="3257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約</a:t>
            </a:r>
          </a:p>
        </p:txBody>
      </p:sp>
      <p:sp>
        <p:nvSpPr>
          <p:cNvPr id="96" name="テキスト ボックス 5">
            <a:extLst>
              <a:ext uri="{FF2B5EF4-FFF2-40B4-BE49-F238E27FC236}">
                <a16:creationId xmlns:a16="http://schemas.microsoft.com/office/drawing/2014/main" id="{E691FB52-8D6B-1A27-5CD9-6422013F0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980" y="3092015"/>
            <a:ext cx="78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+mn-ea"/>
                <a:ea typeface="+mn-ea"/>
              </a:rPr>
              <a:t>1,500</a:t>
            </a:r>
            <a:endParaRPr lang="ja-JP" altLang="en-US" b="1">
              <a:latin typeface="+mn-ea"/>
              <a:ea typeface="+mn-ea"/>
            </a:endParaRPr>
          </a:p>
        </p:txBody>
      </p:sp>
      <p:sp>
        <p:nvSpPr>
          <p:cNvPr id="97" name="テキスト ボックス 5">
            <a:extLst>
              <a:ext uri="{FF2B5EF4-FFF2-40B4-BE49-F238E27FC236}">
                <a16:creationId xmlns:a16="http://schemas.microsoft.com/office/drawing/2014/main" id="{087200C8-5AFB-00A5-1C36-41F75AF8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25" y="3168210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人／日</a:t>
            </a:r>
          </a:p>
        </p:txBody>
      </p:sp>
      <p:sp>
        <p:nvSpPr>
          <p:cNvPr id="98" name="テキスト ボックス 5">
            <a:extLst>
              <a:ext uri="{FF2B5EF4-FFF2-40B4-BE49-F238E27FC236}">
                <a16:creationId xmlns:a16="http://schemas.microsoft.com/office/drawing/2014/main" id="{6E4CFDD5-17D1-C42F-3D5D-90C5E481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05" y="3601164"/>
            <a:ext cx="3257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約</a:t>
            </a:r>
          </a:p>
        </p:txBody>
      </p:sp>
      <p:sp>
        <p:nvSpPr>
          <p:cNvPr id="99" name="テキスト ボックス 5">
            <a:extLst>
              <a:ext uri="{FF2B5EF4-FFF2-40B4-BE49-F238E27FC236}">
                <a16:creationId xmlns:a16="http://schemas.microsoft.com/office/drawing/2014/main" id="{FA5631CC-4B15-FE3C-DB59-2839AE60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677" y="3524969"/>
            <a:ext cx="914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+mn-ea"/>
                <a:ea typeface="+mn-ea"/>
              </a:rPr>
              <a:t>45,500</a:t>
            </a:r>
            <a:endParaRPr lang="ja-JP" altLang="en-US" b="1">
              <a:latin typeface="+mn-ea"/>
              <a:ea typeface="+mn-ea"/>
            </a:endParaRPr>
          </a:p>
        </p:txBody>
      </p:sp>
      <p:sp>
        <p:nvSpPr>
          <p:cNvPr id="100" name="テキスト ボックス 5">
            <a:extLst>
              <a:ext uri="{FF2B5EF4-FFF2-40B4-BE49-F238E27FC236}">
                <a16:creationId xmlns:a16="http://schemas.microsoft.com/office/drawing/2014/main" id="{E66E0CCC-5F78-19E7-CB4C-DE58D96E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72" y="3601164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人／月</a:t>
            </a:r>
          </a:p>
        </p:txBody>
      </p:sp>
      <p:sp>
        <p:nvSpPr>
          <p:cNvPr id="101" name="テキスト ボックス 5">
            <a:extLst>
              <a:ext uri="{FF2B5EF4-FFF2-40B4-BE49-F238E27FC236}">
                <a16:creationId xmlns:a16="http://schemas.microsoft.com/office/drawing/2014/main" id="{76E24594-CED9-73DB-267C-7917731D1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05" y="4034119"/>
            <a:ext cx="3257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約</a:t>
            </a:r>
          </a:p>
        </p:txBody>
      </p:sp>
      <p:sp>
        <p:nvSpPr>
          <p:cNvPr id="102" name="テキスト ボックス 5">
            <a:extLst>
              <a:ext uri="{FF2B5EF4-FFF2-40B4-BE49-F238E27FC236}">
                <a16:creationId xmlns:a16="http://schemas.microsoft.com/office/drawing/2014/main" id="{3EFB38B8-83BA-3D73-66CE-E0064CC8E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086" y="3957924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+mn-ea"/>
                <a:ea typeface="+mn-ea"/>
              </a:rPr>
              <a:t>540,000</a:t>
            </a:r>
            <a:endParaRPr lang="ja-JP" altLang="en-US" b="1">
              <a:latin typeface="+mn-ea"/>
              <a:ea typeface="+mn-ea"/>
            </a:endParaRPr>
          </a:p>
        </p:txBody>
      </p:sp>
      <p:sp>
        <p:nvSpPr>
          <p:cNvPr id="103" name="テキスト ボックス 5">
            <a:extLst>
              <a:ext uri="{FF2B5EF4-FFF2-40B4-BE49-F238E27FC236}">
                <a16:creationId xmlns:a16="http://schemas.microsoft.com/office/drawing/2014/main" id="{B8A40FF0-AF31-3673-9EE9-39726E8B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730" y="4034119"/>
            <a:ext cx="607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50">
                <a:latin typeface="+mn-ea"/>
                <a:ea typeface="+mn-ea"/>
              </a:rPr>
              <a:t>人／年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B39A01A6-ECCB-7FCF-C240-3D116E2EC363}"/>
              </a:ext>
            </a:extLst>
          </p:cNvPr>
          <p:cNvSpPr/>
          <p:nvPr/>
        </p:nvSpPr>
        <p:spPr>
          <a:xfrm>
            <a:off x="0" y="2704472"/>
            <a:ext cx="12191999" cy="181342"/>
          </a:xfrm>
          <a:prstGeom prst="rect">
            <a:avLst/>
          </a:prstGeom>
          <a:solidFill>
            <a:srgbClr val="3CC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87BC77D5-B44F-6802-A79D-6A7AECBD0606}"/>
              </a:ext>
            </a:extLst>
          </p:cNvPr>
          <p:cNvGrpSpPr/>
          <p:nvPr/>
        </p:nvGrpSpPr>
        <p:grpSpPr>
          <a:xfrm>
            <a:off x="1039995" y="4422733"/>
            <a:ext cx="1107996" cy="276999"/>
            <a:chOff x="609969" y="4743636"/>
            <a:chExt cx="1107996" cy="276999"/>
          </a:xfrm>
        </p:grpSpPr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FE6634AA-B1BD-9829-70C3-F515C6F92774}"/>
                </a:ext>
              </a:extLst>
            </p:cNvPr>
            <p:cNvSpPr/>
            <p:nvPr/>
          </p:nvSpPr>
          <p:spPr>
            <a:xfrm>
              <a:off x="609969" y="4765298"/>
              <a:ext cx="1107996" cy="233675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1" name="テキスト ボックス 5">
              <a:extLst>
                <a:ext uri="{FF2B5EF4-FFF2-40B4-BE49-F238E27FC236}">
                  <a16:creationId xmlns:a16="http://schemas.microsoft.com/office/drawing/2014/main" id="{BB21F156-1DB4-3AC2-C218-B42C3E45D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969" y="4743636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>
                <a:defRPr sz="1200" b="1">
                  <a:solidFill>
                    <a:schemeClr val="bg1"/>
                  </a:solidFill>
                  <a:latin typeface="+mn-ea"/>
                </a:defRPr>
              </a:lvl1pPr>
              <a:lvl2pPr marL="37931725" indent="-37474525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/>
                <a:t>ターゲット層</a:t>
              </a:r>
              <a:endParaRPr lang="en-US" altLang="ja-JP"/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6A9CE53F-15FC-BD89-3D01-9580644A1AFF}"/>
              </a:ext>
            </a:extLst>
          </p:cNvPr>
          <p:cNvGrpSpPr/>
          <p:nvPr/>
        </p:nvGrpSpPr>
        <p:grpSpPr>
          <a:xfrm>
            <a:off x="1039995" y="4809793"/>
            <a:ext cx="1107996" cy="276999"/>
            <a:chOff x="609969" y="5109396"/>
            <a:chExt cx="1107996" cy="276999"/>
          </a:xfrm>
        </p:grpSpPr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ECDA6EA3-B27A-8B80-DC43-8FB7B00756F8}"/>
                </a:ext>
              </a:extLst>
            </p:cNvPr>
            <p:cNvSpPr/>
            <p:nvPr/>
          </p:nvSpPr>
          <p:spPr>
            <a:xfrm>
              <a:off x="609969" y="5131058"/>
              <a:ext cx="1107996" cy="233675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5" name="テキスト ボックス 5">
              <a:extLst>
                <a:ext uri="{FF2B5EF4-FFF2-40B4-BE49-F238E27FC236}">
                  <a16:creationId xmlns:a16="http://schemas.microsoft.com/office/drawing/2014/main" id="{AFB77757-29E6-7790-5D95-D4EA59073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02" y="5109396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>
                <a:defRPr sz="1200" b="1">
                  <a:solidFill>
                    <a:schemeClr val="bg1"/>
                  </a:solidFill>
                  <a:latin typeface="+mn-ea"/>
                </a:defRPr>
              </a:lvl1pPr>
              <a:lvl2pPr marL="37931725" indent="-37474525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/>
                <a:t>男女比</a:t>
              </a:r>
              <a:endParaRPr lang="en-US" altLang="ja-JP"/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5248308E-098C-06AD-4C31-59D820923E54}"/>
              </a:ext>
            </a:extLst>
          </p:cNvPr>
          <p:cNvGrpSpPr/>
          <p:nvPr/>
        </p:nvGrpSpPr>
        <p:grpSpPr>
          <a:xfrm>
            <a:off x="1039995" y="5196853"/>
            <a:ext cx="1107996" cy="276999"/>
            <a:chOff x="609969" y="5517756"/>
            <a:chExt cx="1107996" cy="276999"/>
          </a:xfrm>
        </p:grpSpPr>
        <p:sp>
          <p:nvSpPr>
            <p:cNvPr id="126" name="正方形/長方形 125">
              <a:extLst>
                <a:ext uri="{FF2B5EF4-FFF2-40B4-BE49-F238E27FC236}">
                  <a16:creationId xmlns:a16="http://schemas.microsoft.com/office/drawing/2014/main" id="{EDFB1C81-0A1F-3377-FF7C-8E191BA64057}"/>
                </a:ext>
              </a:extLst>
            </p:cNvPr>
            <p:cNvSpPr/>
            <p:nvPr/>
          </p:nvSpPr>
          <p:spPr>
            <a:xfrm>
              <a:off x="609969" y="5539418"/>
              <a:ext cx="1107996" cy="233675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7" name="テキスト ボックス 5">
              <a:extLst>
                <a:ext uri="{FF2B5EF4-FFF2-40B4-BE49-F238E27FC236}">
                  <a16:creationId xmlns:a16="http://schemas.microsoft.com/office/drawing/2014/main" id="{12AB928F-C4DD-7E56-3651-36C98B010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58" y="5517756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>
                <a:defRPr sz="1200" b="1">
                  <a:solidFill>
                    <a:schemeClr val="bg1"/>
                  </a:solidFill>
                  <a:latin typeface="+mn-ea"/>
                </a:defRPr>
              </a:lvl1pPr>
              <a:lvl2pPr marL="37931725" indent="-37474525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ja-JP" altLang="en-US" sz="1200">
                  <a:latin typeface="+mn-ea"/>
                  <a:ea typeface="+mn-ea"/>
                </a:rPr>
                <a:t>営業時間</a:t>
              </a:r>
              <a:endParaRPr lang="en-US" altLang="ja-JP" sz="1200">
                <a:latin typeface="+mn-ea"/>
                <a:ea typeface="+mn-ea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3ACC6923-C38D-002B-2B85-C169CDA71FE5}"/>
              </a:ext>
            </a:extLst>
          </p:cNvPr>
          <p:cNvGrpSpPr/>
          <p:nvPr/>
        </p:nvGrpSpPr>
        <p:grpSpPr>
          <a:xfrm>
            <a:off x="1039995" y="6292118"/>
            <a:ext cx="1107996" cy="276999"/>
            <a:chOff x="866492" y="6439148"/>
            <a:chExt cx="1107996" cy="276999"/>
          </a:xfrm>
        </p:grpSpPr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EFCE5257-E271-30B7-19CC-8B958A553BD7}"/>
                </a:ext>
              </a:extLst>
            </p:cNvPr>
            <p:cNvSpPr/>
            <p:nvPr/>
          </p:nvSpPr>
          <p:spPr>
            <a:xfrm>
              <a:off x="866492" y="6460810"/>
              <a:ext cx="1107996" cy="233675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9" name="テキスト ボックス 5">
              <a:extLst>
                <a:ext uri="{FF2B5EF4-FFF2-40B4-BE49-F238E27FC236}">
                  <a16:creationId xmlns:a16="http://schemas.microsoft.com/office/drawing/2014/main" id="{5E20892C-C26D-D590-BAF7-9B208ECF3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492" y="6439148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>
                <a:defRPr sz="1200" b="1">
                  <a:solidFill>
                    <a:schemeClr val="bg1"/>
                  </a:solidFill>
                  <a:latin typeface="+mn-ea"/>
                </a:defRPr>
              </a:lvl1pPr>
              <a:lvl2pPr marL="37931725" indent="-37474525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ja-JP" altLang="en-US" sz="1200">
                  <a:latin typeface="+mn-ea"/>
                  <a:ea typeface="+mn-ea"/>
                </a:rPr>
                <a:t>館内テナント</a:t>
              </a:r>
            </a:p>
          </p:txBody>
        </p: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96A4E282-C275-61A1-152B-7329D5EC40CF}"/>
              </a:ext>
            </a:extLst>
          </p:cNvPr>
          <p:cNvGrpSpPr/>
          <p:nvPr/>
        </p:nvGrpSpPr>
        <p:grpSpPr>
          <a:xfrm>
            <a:off x="2612607" y="5462783"/>
            <a:ext cx="1979122" cy="778439"/>
            <a:chOff x="2965975" y="5372107"/>
            <a:chExt cx="1979122" cy="778439"/>
          </a:xfrm>
        </p:grpSpPr>
        <p:sp>
          <p:nvSpPr>
            <p:cNvPr id="89" name="テキスト ボックス 5">
              <a:extLst>
                <a:ext uri="{FF2B5EF4-FFF2-40B4-BE49-F238E27FC236}">
                  <a16:creationId xmlns:a16="http://schemas.microsoft.com/office/drawing/2014/main" id="{D1EF5F09-2C68-BD2B-F5CF-5CBBEEB5C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247" y="5372107"/>
              <a:ext cx="11368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altLang="ja-JP" sz="1000">
                  <a:latin typeface="+mn-ea"/>
                  <a:ea typeface="+mn-ea"/>
                </a:rPr>
                <a:t>9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 </a:t>
              </a:r>
              <a:r>
                <a:rPr lang="ja-JP" altLang="en-US" sz="1000">
                  <a:latin typeface="+mn-ea"/>
                  <a:ea typeface="+mn-ea"/>
                </a:rPr>
                <a:t>～ </a:t>
              </a:r>
              <a:r>
                <a:rPr lang="en-US" altLang="ja-JP" sz="1000">
                  <a:latin typeface="+mn-ea"/>
                  <a:ea typeface="+mn-ea"/>
                </a:rPr>
                <a:t>24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</a:t>
              </a:r>
            </a:p>
          </p:txBody>
        </p:sp>
        <p:sp>
          <p:nvSpPr>
            <p:cNvPr id="90" name="テキスト ボックス 5">
              <a:extLst>
                <a:ext uri="{FF2B5EF4-FFF2-40B4-BE49-F238E27FC236}">
                  <a16:creationId xmlns:a16="http://schemas.microsoft.com/office/drawing/2014/main" id="{D08E4680-6418-6B42-6812-EF5223889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247" y="5638216"/>
              <a:ext cx="11368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altLang="ja-JP" sz="1000">
                  <a:latin typeface="+mn-ea"/>
                  <a:ea typeface="+mn-ea"/>
                </a:rPr>
                <a:t>8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 </a:t>
              </a:r>
              <a:r>
                <a:rPr lang="ja-JP" altLang="en-US" sz="1000">
                  <a:latin typeface="+mn-ea"/>
                  <a:ea typeface="+mn-ea"/>
                </a:rPr>
                <a:t>～ </a:t>
              </a:r>
              <a:r>
                <a:rPr lang="en-US" altLang="ja-JP" sz="1000">
                  <a:latin typeface="+mn-ea"/>
                  <a:ea typeface="+mn-ea"/>
                </a:rPr>
                <a:t>24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</a:t>
              </a:r>
            </a:p>
          </p:txBody>
        </p:sp>
        <p:sp>
          <p:nvSpPr>
            <p:cNvPr id="92" name="テキスト ボックス 5">
              <a:extLst>
                <a:ext uri="{FF2B5EF4-FFF2-40B4-BE49-F238E27FC236}">
                  <a16:creationId xmlns:a16="http://schemas.microsoft.com/office/drawing/2014/main" id="{C665A392-823F-9BED-2647-8DA72E337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247" y="5904325"/>
              <a:ext cx="11368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altLang="ja-JP" sz="1000">
                  <a:latin typeface="+mn-ea"/>
                  <a:ea typeface="+mn-ea"/>
                </a:rPr>
                <a:t>7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 </a:t>
              </a:r>
              <a:r>
                <a:rPr lang="ja-JP" altLang="en-US" sz="1000">
                  <a:latin typeface="+mn-ea"/>
                  <a:ea typeface="+mn-ea"/>
                </a:rPr>
                <a:t>～ </a:t>
              </a:r>
              <a:r>
                <a:rPr lang="en-US" altLang="ja-JP" sz="1000">
                  <a:latin typeface="+mn-ea"/>
                  <a:ea typeface="+mn-ea"/>
                </a:rPr>
                <a:t>24</a:t>
              </a:r>
              <a:r>
                <a:rPr lang="ja-JP" altLang="en-US" sz="1000">
                  <a:latin typeface="+mn-ea"/>
                  <a:ea typeface="+mn-ea"/>
                </a:rPr>
                <a:t>：</a:t>
              </a:r>
              <a:r>
                <a:rPr lang="en-US" altLang="ja-JP" sz="1000">
                  <a:latin typeface="+mn-ea"/>
                  <a:ea typeface="+mn-ea"/>
                </a:rPr>
                <a:t>00</a:t>
              </a:r>
            </a:p>
          </p:txBody>
        </p:sp>
        <p:sp>
          <p:nvSpPr>
            <p:cNvPr id="135" name="テキスト ボックス 5">
              <a:extLst>
                <a:ext uri="{FF2B5EF4-FFF2-40B4-BE49-F238E27FC236}">
                  <a16:creationId xmlns:a16="http://schemas.microsoft.com/office/drawing/2014/main" id="{11E12428-96C5-FBD8-5C1B-62DF90F18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098" y="5904325"/>
              <a:ext cx="82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ja-JP" altLang="en-US" sz="1000">
                  <a:latin typeface="+mn-ea"/>
                  <a:ea typeface="+mn-ea"/>
                </a:rPr>
                <a:t>日曜・祝日</a:t>
              </a:r>
              <a:endParaRPr lang="en-US" altLang="ja-JP" sz="1000">
                <a:latin typeface="+mn-ea"/>
                <a:ea typeface="+mn-ea"/>
              </a:endParaRPr>
            </a:p>
          </p:txBody>
        </p:sp>
        <p:sp>
          <p:nvSpPr>
            <p:cNvPr id="136" name="テキスト ボックス 5">
              <a:extLst>
                <a:ext uri="{FF2B5EF4-FFF2-40B4-BE49-F238E27FC236}">
                  <a16:creationId xmlns:a16="http://schemas.microsoft.com/office/drawing/2014/main" id="{6F8D7EFE-63EE-13F1-C874-0939464E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630" y="5372107"/>
              <a:ext cx="6976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ja-JP" altLang="en-US" sz="1000">
                  <a:latin typeface="+mn-ea"/>
                  <a:ea typeface="+mn-ea"/>
                </a:rPr>
                <a:t>平　　日</a:t>
              </a:r>
              <a:endParaRPr lang="en-US" altLang="ja-JP" sz="1000">
                <a:latin typeface="+mn-ea"/>
                <a:ea typeface="+mn-ea"/>
              </a:endParaRPr>
            </a:p>
          </p:txBody>
        </p:sp>
        <p:sp>
          <p:nvSpPr>
            <p:cNvPr id="137" name="テキスト ボックス 5">
              <a:extLst>
                <a:ext uri="{FF2B5EF4-FFF2-40B4-BE49-F238E27FC236}">
                  <a16:creationId xmlns:a16="http://schemas.microsoft.com/office/drawing/2014/main" id="{C2C40C96-ED3C-484D-D970-175597054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630" y="5615947"/>
              <a:ext cx="6976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37931725" indent="-37474525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ja-JP" altLang="en-US" sz="1000">
                  <a:latin typeface="+mn-ea"/>
                  <a:ea typeface="+mn-ea"/>
                </a:rPr>
                <a:t>土　　曜</a:t>
              </a:r>
              <a:endParaRPr lang="en-US" altLang="ja-JP" sz="1000">
                <a:latin typeface="+mn-ea"/>
                <a:ea typeface="+mn-ea"/>
              </a:endParaRPr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0F29601D-0A0E-4177-EF37-1F85347AEB23}"/>
                </a:ext>
              </a:extLst>
            </p:cNvPr>
            <p:cNvSpPr/>
            <p:nvPr/>
          </p:nvSpPr>
          <p:spPr>
            <a:xfrm>
              <a:off x="2965975" y="5462197"/>
              <a:ext cx="66040" cy="66040"/>
            </a:xfrm>
            <a:prstGeom prst="ellipse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BB73C979-94E1-D077-3D86-7F46418155E7}"/>
                </a:ext>
              </a:extLst>
            </p:cNvPr>
            <p:cNvSpPr/>
            <p:nvPr/>
          </p:nvSpPr>
          <p:spPr>
            <a:xfrm>
              <a:off x="2965975" y="5706037"/>
              <a:ext cx="66040" cy="66040"/>
            </a:xfrm>
            <a:prstGeom prst="ellipse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BFE6A20B-A6B8-DBD9-48EF-C8900B73D3BA}"/>
                </a:ext>
              </a:extLst>
            </p:cNvPr>
            <p:cNvSpPr/>
            <p:nvPr/>
          </p:nvSpPr>
          <p:spPr>
            <a:xfrm>
              <a:off x="2965975" y="5994415"/>
              <a:ext cx="66040" cy="66040"/>
            </a:xfrm>
            <a:prstGeom prst="ellipse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18902489-0196-DA34-B19F-C4BFFED2D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1" y="1571922"/>
            <a:ext cx="6518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ja-JP" altLang="en-US" sz="3200" b="1" i="1" spc="300">
                <a:latin typeface="+mn-lt"/>
              </a:rPr>
              <a:t>“国内最大級</a:t>
            </a:r>
            <a:r>
              <a:rPr lang="ja-JP" altLang="en-US" sz="2400" b="1" i="1" spc="300">
                <a:latin typeface="+mn-lt"/>
              </a:rPr>
              <a:t>の</a:t>
            </a:r>
            <a:r>
              <a:rPr lang="ja-JP" altLang="en-US" sz="3200" b="1" i="1" spc="300">
                <a:latin typeface="+mn-lt"/>
              </a:rPr>
              <a:t>ゴルフ練習場”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54F3890-F8DB-A2BC-0C06-C3146EA38807}"/>
              </a:ext>
            </a:extLst>
          </p:cNvPr>
          <p:cNvGrpSpPr/>
          <p:nvPr/>
        </p:nvGrpSpPr>
        <p:grpSpPr>
          <a:xfrm>
            <a:off x="1624534" y="1183246"/>
            <a:ext cx="3454400" cy="405116"/>
            <a:chOff x="1173480" y="1147583"/>
            <a:chExt cx="3454400" cy="405116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DF5D42E-ABC6-98C0-E69F-874EFDEE0DBC}"/>
                </a:ext>
              </a:extLst>
            </p:cNvPr>
            <p:cNvSpPr/>
            <p:nvPr/>
          </p:nvSpPr>
          <p:spPr>
            <a:xfrm>
              <a:off x="1173480" y="1361440"/>
              <a:ext cx="3454400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30495FB0-4C6B-7DE8-BE30-460DE2E7A6ED}"/>
                </a:ext>
              </a:extLst>
            </p:cNvPr>
            <p:cNvGrpSpPr/>
            <p:nvPr/>
          </p:nvGrpSpPr>
          <p:grpSpPr>
            <a:xfrm>
              <a:off x="2934413" y="1147583"/>
              <a:ext cx="1673627" cy="400110"/>
              <a:chOff x="1980799" y="1033599"/>
              <a:chExt cx="1673627" cy="400110"/>
            </a:xfrm>
          </p:grpSpPr>
          <p:sp>
            <p:nvSpPr>
              <p:cNvPr id="25" name="テキスト ボックス 5">
                <a:extLst>
                  <a:ext uri="{FF2B5EF4-FFF2-40B4-BE49-F238E27FC236}">
                    <a16:creationId xmlns:a16="http://schemas.microsoft.com/office/drawing/2014/main" id="{09BCF970-2985-66DE-D4E4-2CCE7DE3F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799" y="1033599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1" i="1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350</a:t>
                </a:r>
              </a:p>
            </p:txBody>
          </p:sp>
          <p:sp>
            <p:nvSpPr>
              <p:cNvPr id="26" name="テキスト ボックス 5">
                <a:extLst>
                  <a:ext uri="{FF2B5EF4-FFF2-40B4-BE49-F238E27FC236}">
                    <a16:creationId xmlns:a16="http://schemas.microsoft.com/office/drawing/2014/main" id="{97B7E764-4BED-DA64-39D3-94ED54817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956" y="1126908"/>
                <a:ext cx="121747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1050" b="1" i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台の駐車スペース</a:t>
                </a:r>
                <a:endParaRPr lang="en-US" altLang="ja-JP" sz="1050" b="1" i="1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BC166BED-7841-1808-AE6A-3D197536B1F8}"/>
                </a:ext>
              </a:extLst>
            </p:cNvPr>
            <p:cNvGrpSpPr/>
            <p:nvPr/>
          </p:nvGrpSpPr>
          <p:grpSpPr>
            <a:xfrm>
              <a:off x="2108719" y="1152589"/>
              <a:ext cx="941666" cy="400110"/>
              <a:chOff x="2116340" y="1152589"/>
              <a:chExt cx="941666" cy="400110"/>
            </a:xfrm>
          </p:grpSpPr>
          <p:sp>
            <p:nvSpPr>
              <p:cNvPr id="23" name="テキスト ボックス 5">
                <a:extLst>
                  <a:ext uri="{FF2B5EF4-FFF2-40B4-BE49-F238E27FC236}">
                    <a16:creationId xmlns:a16="http://schemas.microsoft.com/office/drawing/2014/main" id="{BE547833-6A94-199E-07FD-0FD426FF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340" y="1152589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1" i="1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300</a:t>
                </a:r>
              </a:p>
            </p:txBody>
          </p:sp>
          <p:sp>
            <p:nvSpPr>
              <p:cNvPr id="24" name="テキスト ボックス 5">
                <a:extLst>
                  <a:ext uri="{FF2B5EF4-FFF2-40B4-BE49-F238E27FC236}">
                    <a16:creationId xmlns:a16="http://schemas.microsoft.com/office/drawing/2014/main" id="{E5A86B27-5373-77CF-7A1F-EAB91D66D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1212" y="1239548"/>
                <a:ext cx="46679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1050" b="1" i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打席</a:t>
                </a:r>
                <a:endParaRPr lang="en-US" altLang="ja-JP" sz="1050" b="1" i="1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6060CD4E-A070-CA27-AF26-D847E0397589}"/>
                </a:ext>
              </a:extLst>
            </p:cNvPr>
            <p:cNvGrpSpPr/>
            <p:nvPr/>
          </p:nvGrpSpPr>
          <p:grpSpPr>
            <a:xfrm>
              <a:off x="1205340" y="1150914"/>
              <a:ext cx="1019352" cy="400110"/>
              <a:chOff x="1205340" y="1150914"/>
              <a:chExt cx="1019352" cy="400110"/>
            </a:xfrm>
          </p:grpSpPr>
          <p:sp>
            <p:nvSpPr>
              <p:cNvPr id="21" name="テキスト ボックス 5">
                <a:extLst>
                  <a:ext uri="{FF2B5EF4-FFF2-40B4-BE49-F238E27FC236}">
                    <a16:creationId xmlns:a16="http://schemas.microsoft.com/office/drawing/2014/main" id="{BB673A0E-3EAB-169B-96DA-56BCD77F5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5340" y="1150914"/>
                <a:ext cx="6270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1" i="1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230</a:t>
                </a:r>
              </a:p>
            </p:txBody>
          </p:sp>
          <p:sp>
            <p:nvSpPr>
              <p:cNvPr id="22" name="テキスト ボックス 5">
                <a:extLst>
                  <a:ext uri="{FF2B5EF4-FFF2-40B4-BE49-F238E27FC236}">
                    <a16:creationId xmlns:a16="http://schemas.microsoft.com/office/drawing/2014/main" id="{F8CD3915-46C9-8F93-0CCC-6370C037D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3320" y="1236373"/>
                <a:ext cx="56137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37931725" indent="-37474525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1050" b="1" i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ヤード</a:t>
                </a:r>
                <a:endParaRPr lang="en-US" altLang="ja-JP" sz="1050" b="1" i="1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5F0543CF-EDB3-C84E-402E-DF4A630A8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75" y="547776"/>
            <a:ext cx="2231518" cy="5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9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A69F9C3-90AB-A6F0-C5B3-91425E337D2C}"/>
              </a:ext>
            </a:extLst>
          </p:cNvPr>
          <p:cNvSpPr/>
          <p:nvPr/>
        </p:nvSpPr>
        <p:spPr>
          <a:xfrm>
            <a:off x="6151574" y="1007371"/>
            <a:ext cx="5993779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D26FC05-6B80-606C-0BF6-B852AF0D46CB}"/>
              </a:ext>
            </a:extLst>
          </p:cNvPr>
          <p:cNvSpPr/>
          <p:nvPr/>
        </p:nvSpPr>
        <p:spPr>
          <a:xfrm>
            <a:off x="2697" y="485458"/>
            <a:ext cx="12192000" cy="486659"/>
          </a:xfrm>
          <a:prstGeom prst="rect">
            <a:avLst/>
          </a:prstGeom>
          <a:solidFill>
            <a:srgbClr val="3CC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56A34F-8633-A00D-4203-96378EFDAFA5}"/>
              </a:ext>
            </a:extLst>
          </p:cNvPr>
          <p:cNvGrpSpPr/>
          <p:nvPr/>
        </p:nvGrpSpPr>
        <p:grpSpPr>
          <a:xfrm>
            <a:off x="7191419" y="5567583"/>
            <a:ext cx="4804142" cy="944293"/>
            <a:chOff x="7198126" y="5708516"/>
            <a:chExt cx="4804142" cy="94429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CA83CF-300D-6C4B-5996-9B91D52CB58C}"/>
                </a:ext>
              </a:extLst>
            </p:cNvPr>
            <p:cNvSpPr/>
            <p:nvPr/>
          </p:nvSpPr>
          <p:spPr>
            <a:xfrm>
              <a:off x="7198126" y="5728447"/>
              <a:ext cx="4704345" cy="92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1ABBA8E-6CB0-5F57-C397-3D2BD49DBCEF}"/>
                </a:ext>
              </a:extLst>
            </p:cNvPr>
            <p:cNvSpPr/>
            <p:nvPr/>
          </p:nvSpPr>
          <p:spPr>
            <a:xfrm>
              <a:off x="7198126" y="5728447"/>
              <a:ext cx="4698629" cy="237136"/>
            </a:xfrm>
            <a:prstGeom prst="rect">
              <a:avLst/>
            </a:prstGeom>
            <a:solidFill>
              <a:srgbClr val="485BB3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B7C5570-32D0-6746-EF01-9785E4356FC7}"/>
                </a:ext>
              </a:extLst>
            </p:cNvPr>
            <p:cNvSpPr txBox="1"/>
            <p:nvPr/>
          </p:nvSpPr>
          <p:spPr>
            <a:xfrm>
              <a:off x="10248313" y="6059238"/>
              <a:ext cx="170783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800">
                  <a:latin typeface="メイリオ"/>
                  <a:ea typeface="メイリオ"/>
                </a:rPr>
                <a:t>【</a:t>
              </a:r>
              <a:r>
                <a:rPr kumimoji="1" lang="ja-JP" altLang="en-US" sz="800">
                  <a:latin typeface="メイリオ"/>
                  <a:ea typeface="メイリオ"/>
                </a:rPr>
                <a:t>受付時間</a:t>
              </a:r>
              <a:r>
                <a:rPr kumimoji="1" lang="en-US" altLang="ja-JP" sz="800">
                  <a:latin typeface="メイリオ"/>
                  <a:ea typeface="メイリオ"/>
                </a:rPr>
                <a:t>】</a:t>
              </a:r>
              <a:r>
                <a:rPr kumimoji="1" lang="ja-JP" altLang="en-US" sz="800">
                  <a:latin typeface="メイリオ"/>
                  <a:ea typeface="メイリオ"/>
                </a:rPr>
                <a:t>平日</a:t>
              </a:r>
              <a:r>
                <a:rPr lang="en-US" altLang="ja-JP" sz="800">
                  <a:latin typeface="メイリオ"/>
                  <a:ea typeface="メイリオ"/>
                </a:rPr>
                <a:t>9:30</a:t>
              </a:r>
              <a:r>
                <a:rPr kumimoji="1" lang="ja-JP" altLang="en-US" sz="800">
                  <a:latin typeface="メイリオ"/>
                  <a:ea typeface="メイリオ"/>
                </a:rPr>
                <a:t>～</a:t>
              </a:r>
              <a:r>
                <a:rPr kumimoji="1" lang="en-US" altLang="ja-JP" sz="800">
                  <a:latin typeface="メイリオ"/>
                  <a:ea typeface="メイリオ"/>
                </a:rPr>
                <a:t>18</a:t>
              </a:r>
              <a:r>
                <a:rPr lang="en-US" altLang="ja-JP" sz="800">
                  <a:latin typeface="メイリオ"/>
                  <a:ea typeface="メイリオ"/>
                </a:rPr>
                <a:t>:00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5EFFE0A-7997-5DC1-FC99-EF937E72B1AD}"/>
                </a:ext>
              </a:extLst>
            </p:cNvPr>
            <p:cNvSpPr txBox="1"/>
            <p:nvPr/>
          </p:nvSpPr>
          <p:spPr>
            <a:xfrm>
              <a:off x="7277838" y="6334439"/>
              <a:ext cx="15085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株式会社サムライ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88EEFA-F1E7-A9F0-79A3-F64A074BCA90}"/>
                </a:ext>
              </a:extLst>
            </p:cNvPr>
            <p:cNvSpPr txBox="1"/>
            <p:nvPr/>
          </p:nvSpPr>
          <p:spPr>
            <a:xfrm>
              <a:off x="8974301" y="6371932"/>
              <a:ext cx="30279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50">
                  <a:latin typeface="+mn-ea"/>
                </a:rPr>
                <a:t>〒</a:t>
              </a:r>
              <a:r>
                <a:rPr lang="en-US" altLang="ja-JP" sz="950">
                  <a:latin typeface="+mn-ea"/>
                </a:rPr>
                <a:t>338-0012 </a:t>
              </a:r>
              <a:r>
                <a:rPr lang="ja-JP" altLang="en-US" sz="950">
                  <a:latin typeface="+mn-ea"/>
                </a:rPr>
                <a:t>埼玉県さいたま市中央区大戸</a:t>
              </a:r>
              <a:r>
                <a:rPr lang="en-US" altLang="ja-JP" sz="950">
                  <a:latin typeface="+mn-ea"/>
                </a:rPr>
                <a:t>5-20-1</a:t>
              </a:r>
              <a:endParaRPr lang="ja-JP" altLang="en-US" sz="950">
                <a:latin typeface="+mn-ea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B5C3F9F-767C-8952-A3EA-0E87B99F401C}"/>
                </a:ext>
              </a:extLst>
            </p:cNvPr>
            <p:cNvGrpSpPr/>
            <p:nvPr/>
          </p:nvGrpSpPr>
          <p:grpSpPr>
            <a:xfrm>
              <a:off x="7361434" y="5955993"/>
              <a:ext cx="2784411" cy="461665"/>
              <a:chOff x="7361434" y="2880611"/>
              <a:chExt cx="2784411" cy="461665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1508DE-1708-97EE-4EF1-97548C457993}"/>
                  </a:ext>
                </a:extLst>
              </p:cNvPr>
              <p:cNvSpPr txBox="1"/>
              <p:nvPr/>
            </p:nvSpPr>
            <p:spPr>
              <a:xfrm>
                <a:off x="7589676" y="2880611"/>
                <a:ext cx="25561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b="1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048-834-3311</a:t>
                </a:r>
                <a:endParaRPr lang="ja-JP" altLang="en-US" sz="2400" b="1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0169A5BF-0F56-D4D1-B6FC-AA6AFE43F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434" y="2964034"/>
                <a:ext cx="300183" cy="298489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468CFDD-19FF-2309-241C-3BDEE3773A65}"/>
                </a:ext>
              </a:extLst>
            </p:cNvPr>
            <p:cNvGrpSpPr/>
            <p:nvPr/>
          </p:nvGrpSpPr>
          <p:grpSpPr>
            <a:xfrm>
              <a:off x="10123694" y="6195932"/>
              <a:ext cx="1773061" cy="253916"/>
              <a:chOff x="10123694" y="3096735"/>
              <a:chExt cx="1773061" cy="253916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3601D3-7A50-EBAC-248D-93283D1E88BC}"/>
                  </a:ext>
                </a:extLst>
              </p:cNvPr>
              <p:cNvSpPr txBox="1"/>
              <p:nvPr/>
            </p:nvSpPr>
            <p:spPr>
              <a:xfrm>
                <a:off x="10188920" y="3096735"/>
                <a:ext cx="1707835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50">
                    <a:latin typeface="+mn-ea"/>
                  </a:rPr>
                  <a:t>daigo-k@samurai86.net</a:t>
                </a:r>
                <a:endParaRPr lang="ja-JP" altLang="en-US" sz="1050">
                  <a:latin typeface="+mn-ea"/>
                </a:endParaRPr>
              </a:p>
            </p:txBody>
          </p:sp>
          <p:pic>
            <p:nvPicPr>
              <p:cNvPr id="42" name="図 41" descr="アイコン">
                <a:extLst>
                  <a:ext uri="{FF2B5EF4-FFF2-40B4-BE49-F238E27FC236}">
                    <a16:creationId xmlns:a16="http://schemas.microsoft.com/office/drawing/2014/main" id="{BB944418-E9DB-EA2E-2573-881C119B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94" y="3162487"/>
                <a:ext cx="131381" cy="102925"/>
              </a:xfrm>
              <a:prstGeom prst="rect">
                <a:avLst/>
              </a:prstGeom>
            </p:spPr>
          </p:pic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F96EAFD-C19D-F9A9-4AB0-902CF0331A51}"/>
                </a:ext>
              </a:extLst>
            </p:cNvPr>
            <p:cNvSpPr txBox="1"/>
            <p:nvPr/>
          </p:nvSpPr>
          <p:spPr>
            <a:xfrm>
              <a:off x="8594701" y="5708516"/>
              <a:ext cx="1905479" cy="27699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kumimoji="1" lang="ja-JP" altLang="en-US" sz="1200" b="1" spc="300">
                  <a:solidFill>
                    <a:schemeClr val="bg1"/>
                  </a:solidFill>
                  <a:latin typeface="+mn-ea"/>
                </a:rPr>
                <a:t>お問い合わせ先</a:t>
              </a:r>
              <a:endParaRPr lang="ja-JP" altLang="en-US" sz="1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E588668-D312-F4C5-AF6F-EAA425E8CF56}"/>
              </a:ext>
            </a:extLst>
          </p:cNvPr>
          <p:cNvSpPr txBox="1"/>
          <p:nvPr/>
        </p:nvSpPr>
        <p:spPr>
          <a:xfrm>
            <a:off x="219661" y="1007114"/>
            <a:ext cx="559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各打席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間の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仕切り板に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御社ご希望のデザインを</a:t>
            </a:r>
            <a:r>
              <a:rPr lang="en-US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90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面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掲出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いたします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b="1"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200" b="1">
                <a:ea typeface="游ゴシック" panose="020B0400000000000000" pitchFamily="50" charset="-128"/>
                <a:cs typeface="ＭＳ Ｐゴシック" panose="020B0600070205080204" pitchFamily="50" charset="-128"/>
              </a:rPr>
              <a:t>打席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利用中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（１～２時間程度）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確実にリーチできます。</a:t>
            </a:r>
            <a:endParaRPr kumimoji="1" lang="ja-JP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48F4C2-4418-D33A-6B4C-15E0B6F8FB5D}"/>
              </a:ext>
            </a:extLst>
          </p:cNvPr>
          <p:cNvSpPr txBox="1"/>
          <p:nvPr/>
        </p:nvSpPr>
        <p:spPr>
          <a:xfrm>
            <a:off x="7457397" y="1930899"/>
            <a:ext cx="16269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400" b="1">
                <a:ea typeface="游ゴシック"/>
              </a:rPr>
              <a:t>打席仕切り</a:t>
            </a:r>
            <a:r>
              <a:rPr lang="ja-JP" altLang="en-US" sz="1400" b="1">
                <a:ea typeface="游ゴシック"/>
              </a:rPr>
              <a:t>パネル</a:t>
            </a:r>
            <a:endParaRPr kumimoji="1" lang="ja-JP" altLang="en-US" sz="1400" b="1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F5D50F-006A-5B8E-3E57-2A03F648ACA4}"/>
              </a:ext>
            </a:extLst>
          </p:cNvPr>
          <p:cNvSpPr txBox="1"/>
          <p:nvPr/>
        </p:nvSpPr>
        <p:spPr>
          <a:xfrm>
            <a:off x="7610888" y="1466620"/>
            <a:ext cx="59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340</a:t>
            </a:r>
            <a:endParaRPr kumimoji="1" lang="ja-JP" altLang="en-US" b="1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33B74D-065C-BFF3-2A25-DB64883516F1}"/>
              </a:ext>
            </a:extLst>
          </p:cNvPr>
          <p:cNvSpPr txBox="1"/>
          <p:nvPr/>
        </p:nvSpPr>
        <p:spPr>
          <a:xfrm>
            <a:off x="7480674" y="1547605"/>
            <a:ext cx="364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H</a:t>
            </a:r>
            <a:endParaRPr kumimoji="1" lang="ja-JP" altLang="en-US" sz="1050" b="1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8EF4DDE-C7ED-9DDA-77BD-C79817E39DD0}"/>
              </a:ext>
            </a:extLst>
          </p:cNvPr>
          <p:cNvSpPr txBox="1"/>
          <p:nvPr/>
        </p:nvSpPr>
        <p:spPr>
          <a:xfrm>
            <a:off x="8013620" y="1551645"/>
            <a:ext cx="604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5D5825-80CD-A1D8-A531-9D803FCE07DF}"/>
              </a:ext>
            </a:extLst>
          </p:cNvPr>
          <p:cNvSpPr txBox="1"/>
          <p:nvPr/>
        </p:nvSpPr>
        <p:spPr>
          <a:xfrm>
            <a:off x="8858316" y="1464870"/>
            <a:ext cx="6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480</a:t>
            </a:r>
            <a:endParaRPr kumimoji="1" lang="ja-JP" altLang="en-US" b="1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0CFA4F-F01E-316A-3258-475A38C56CB3}"/>
              </a:ext>
            </a:extLst>
          </p:cNvPr>
          <p:cNvSpPr txBox="1"/>
          <p:nvPr/>
        </p:nvSpPr>
        <p:spPr>
          <a:xfrm>
            <a:off x="8438134" y="1555816"/>
            <a:ext cx="441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/>
              <a:t>上辺</a:t>
            </a:r>
            <a:endParaRPr kumimoji="1" lang="ja-JP" altLang="en-US" sz="1000" b="1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07084A6-679A-472D-87E8-199F639BCCE9}"/>
              </a:ext>
            </a:extLst>
          </p:cNvPr>
          <p:cNvSpPr txBox="1"/>
          <p:nvPr/>
        </p:nvSpPr>
        <p:spPr>
          <a:xfrm>
            <a:off x="9256475" y="1548021"/>
            <a:ext cx="552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CB54EE8-1829-77D1-7DD6-ECA98517F1AE}"/>
              </a:ext>
            </a:extLst>
          </p:cNvPr>
          <p:cNvSpPr txBox="1"/>
          <p:nvPr/>
        </p:nvSpPr>
        <p:spPr>
          <a:xfrm>
            <a:off x="8703449" y="1554998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154096D-BB80-F95C-072F-BDDF4826652C}"/>
              </a:ext>
            </a:extLst>
          </p:cNvPr>
          <p:cNvSpPr txBox="1"/>
          <p:nvPr/>
        </p:nvSpPr>
        <p:spPr>
          <a:xfrm>
            <a:off x="8247608" y="1505150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2109C30-2665-458B-55B3-FE6B2F6A0062}"/>
              </a:ext>
            </a:extLst>
          </p:cNvPr>
          <p:cNvSpPr txBox="1"/>
          <p:nvPr/>
        </p:nvSpPr>
        <p:spPr>
          <a:xfrm>
            <a:off x="9486519" y="1505150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8DBBB4D-1D0D-354E-BAA5-90A01D4D55CA}"/>
              </a:ext>
            </a:extLst>
          </p:cNvPr>
          <p:cNvGrpSpPr/>
          <p:nvPr/>
        </p:nvGrpSpPr>
        <p:grpSpPr>
          <a:xfrm>
            <a:off x="6170160" y="1489850"/>
            <a:ext cx="1210325" cy="276999"/>
            <a:chOff x="6170160" y="1489850"/>
            <a:chExt cx="1210325" cy="276999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E05F73A2-0061-2520-854E-6643E446035B}"/>
                </a:ext>
              </a:extLst>
            </p:cNvPr>
            <p:cNvSpPr/>
            <p:nvPr/>
          </p:nvSpPr>
          <p:spPr>
            <a:xfrm>
              <a:off x="6170160" y="151102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B68DEE-01D1-1D50-99F5-6265EE9BA748}"/>
                </a:ext>
              </a:extLst>
            </p:cNvPr>
            <p:cNvSpPr txBox="1"/>
            <p:nvPr/>
          </p:nvSpPr>
          <p:spPr>
            <a:xfrm>
              <a:off x="6194877" y="148985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広告面サイズ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34BA9A4-1A38-1F41-16ED-E305D2926BA6}"/>
              </a:ext>
            </a:extLst>
          </p:cNvPr>
          <p:cNvSpPr txBox="1"/>
          <p:nvPr/>
        </p:nvSpPr>
        <p:spPr>
          <a:xfrm>
            <a:off x="10066897" y="1473536"/>
            <a:ext cx="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600</a:t>
            </a:r>
            <a:endParaRPr kumimoji="1" lang="ja-JP" altLang="en-US" b="1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D7C490E-6DF1-6EB7-6F98-11FD3C70B722}"/>
              </a:ext>
            </a:extLst>
          </p:cNvPr>
          <p:cNvSpPr txBox="1"/>
          <p:nvPr/>
        </p:nvSpPr>
        <p:spPr>
          <a:xfrm>
            <a:off x="9661934" y="1555816"/>
            <a:ext cx="441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/>
              <a:t>下辺</a:t>
            </a:r>
            <a:endParaRPr kumimoji="1" lang="ja-JP" altLang="en-US" sz="1000" b="1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4CA5BD8-A25F-7C9B-E639-0203D8758DED}"/>
              </a:ext>
            </a:extLst>
          </p:cNvPr>
          <p:cNvSpPr txBox="1"/>
          <p:nvPr/>
        </p:nvSpPr>
        <p:spPr>
          <a:xfrm>
            <a:off x="10476695" y="1554998"/>
            <a:ext cx="644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2DA559A-FA27-CC81-F01F-82503F5A7025}"/>
              </a:ext>
            </a:extLst>
          </p:cNvPr>
          <p:cNvSpPr txBox="1"/>
          <p:nvPr/>
        </p:nvSpPr>
        <p:spPr>
          <a:xfrm>
            <a:off x="9923839" y="1558884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AF172CD-CCE7-FE95-C092-68ACB6252C4F}"/>
              </a:ext>
            </a:extLst>
          </p:cNvPr>
          <p:cNvGrpSpPr/>
          <p:nvPr/>
        </p:nvGrpSpPr>
        <p:grpSpPr>
          <a:xfrm>
            <a:off x="6170160" y="1940101"/>
            <a:ext cx="1210325" cy="276999"/>
            <a:chOff x="6170160" y="1938316"/>
            <a:chExt cx="1210325" cy="276999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51FD573F-C248-9E70-66E7-46ADB77961D3}"/>
                </a:ext>
              </a:extLst>
            </p:cNvPr>
            <p:cNvSpPr/>
            <p:nvPr/>
          </p:nvSpPr>
          <p:spPr>
            <a:xfrm>
              <a:off x="6170160" y="1959492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4E92E329-6124-1A8A-B6D5-E5200238C76D}"/>
                </a:ext>
              </a:extLst>
            </p:cNvPr>
            <p:cNvSpPr txBox="1"/>
            <p:nvPr/>
          </p:nvSpPr>
          <p:spPr>
            <a:xfrm>
              <a:off x="6194877" y="1938316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場　所</a:t>
              </a: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2CBEE5D-64E2-54B6-5CDD-1E523A78807E}"/>
              </a:ext>
            </a:extLst>
          </p:cNvPr>
          <p:cNvGrpSpPr/>
          <p:nvPr/>
        </p:nvGrpSpPr>
        <p:grpSpPr>
          <a:xfrm>
            <a:off x="6170160" y="2390352"/>
            <a:ext cx="1210325" cy="276999"/>
            <a:chOff x="6170160" y="2394818"/>
            <a:chExt cx="1210325" cy="276999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0FD8D39B-4CED-EF10-0F8F-3A8E65E3A441}"/>
                </a:ext>
              </a:extLst>
            </p:cNvPr>
            <p:cNvSpPr/>
            <p:nvPr/>
          </p:nvSpPr>
          <p:spPr>
            <a:xfrm>
              <a:off x="6170160" y="2415994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C62425F-F84C-9A3E-001C-A8B3FAB77EFA}"/>
                </a:ext>
              </a:extLst>
            </p:cNvPr>
            <p:cNvSpPr txBox="1"/>
            <p:nvPr/>
          </p:nvSpPr>
          <p:spPr>
            <a:xfrm>
              <a:off x="6194877" y="2394818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面</a:t>
              </a:r>
              <a:r>
                <a:rPr kumimoji="1" lang="ja-JP" altLang="en-US" sz="1200" b="1">
                  <a:solidFill>
                    <a:schemeClr val="bg1"/>
                  </a:solidFill>
                </a:rPr>
                <a:t>　数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63AD0402-C031-6F33-4B2D-D2ECC959AB93}"/>
              </a:ext>
            </a:extLst>
          </p:cNvPr>
          <p:cNvGrpSpPr/>
          <p:nvPr/>
        </p:nvGrpSpPr>
        <p:grpSpPr>
          <a:xfrm>
            <a:off x="6170160" y="2840603"/>
            <a:ext cx="1210325" cy="261610"/>
            <a:chOff x="6170160" y="2902818"/>
            <a:chExt cx="1210325" cy="261610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1DB7FAA-0BF9-FA49-5423-AC3B7691C3FA}"/>
                </a:ext>
              </a:extLst>
            </p:cNvPr>
            <p:cNvSpPr/>
            <p:nvPr/>
          </p:nvSpPr>
          <p:spPr>
            <a:xfrm>
              <a:off x="6170160" y="2915528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B62C04B-F4E8-B6BE-8751-2FC6D06DAB45}"/>
                </a:ext>
              </a:extLst>
            </p:cNvPr>
            <p:cNvSpPr txBox="1"/>
            <p:nvPr/>
          </p:nvSpPr>
          <p:spPr>
            <a:xfrm>
              <a:off x="6194876" y="2902818"/>
              <a:ext cx="1185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>
                  <a:solidFill>
                    <a:schemeClr val="bg1"/>
                  </a:solidFill>
                </a:rPr>
                <a:t>掲出料金／期間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81349F30-27ED-7D67-97A1-9F41B5FB09BE}"/>
              </a:ext>
            </a:extLst>
          </p:cNvPr>
          <p:cNvGrpSpPr/>
          <p:nvPr/>
        </p:nvGrpSpPr>
        <p:grpSpPr>
          <a:xfrm>
            <a:off x="6170160" y="3275465"/>
            <a:ext cx="1210325" cy="276999"/>
            <a:chOff x="6170160" y="3194919"/>
            <a:chExt cx="1210325" cy="276999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53893B5-D16A-436A-5714-ED98793E125B}"/>
                </a:ext>
              </a:extLst>
            </p:cNvPr>
            <p:cNvSpPr/>
            <p:nvPr/>
          </p:nvSpPr>
          <p:spPr>
            <a:xfrm>
              <a:off x="6170160" y="3216095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74D4462-5406-F9EF-9A18-27C6206C912F}"/>
                </a:ext>
              </a:extLst>
            </p:cNvPr>
            <p:cNvSpPr txBox="1"/>
            <p:nvPr/>
          </p:nvSpPr>
          <p:spPr>
            <a:xfrm>
              <a:off x="6194877" y="3194919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製作施工費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01E0FCA1-CD51-A80E-4465-5D77BCBBE139}"/>
              </a:ext>
            </a:extLst>
          </p:cNvPr>
          <p:cNvGrpSpPr/>
          <p:nvPr/>
        </p:nvGrpSpPr>
        <p:grpSpPr>
          <a:xfrm>
            <a:off x="6170160" y="3725718"/>
            <a:ext cx="1210325" cy="276999"/>
            <a:chOff x="6170160" y="3583410"/>
            <a:chExt cx="1210325" cy="276999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46A6FB38-02D6-1477-7EBD-192A992FE888}"/>
                </a:ext>
              </a:extLst>
            </p:cNvPr>
            <p:cNvSpPr/>
            <p:nvPr/>
          </p:nvSpPr>
          <p:spPr>
            <a:xfrm>
              <a:off x="6170160" y="360458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EB5A6C0-7B92-5F83-3CB0-65D55C333B11}"/>
                </a:ext>
              </a:extLst>
            </p:cNvPr>
            <p:cNvSpPr txBox="1"/>
            <p:nvPr/>
          </p:nvSpPr>
          <p:spPr>
            <a:xfrm>
              <a:off x="6194877" y="358341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仕　様</a:t>
              </a:r>
              <a:endParaRPr kumimoji="1" lang="ja-JP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BA424EB1-039F-6DCC-4719-C54B29636BD6}"/>
              </a:ext>
            </a:extLst>
          </p:cNvPr>
          <p:cNvGrpSpPr/>
          <p:nvPr/>
        </p:nvGrpSpPr>
        <p:grpSpPr>
          <a:xfrm>
            <a:off x="7460210" y="2738124"/>
            <a:ext cx="2201724" cy="369332"/>
            <a:chOff x="7460210" y="2769111"/>
            <a:chExt cx="2201724" cy="369332"/>
          </a:xfrm>
        </p:grpSpPr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3F96B616-55E0-CEEB-4F61-9BCA32CD3D63}"/>
                </a:ext>
              </a:extLst>
            </p:cNvPr>
            <p:cNvSpPr txBox="1"/>
            <p:nvPr/>
          </p:nvSpPr>
          <p:spPr>
            <a:xfrm>
              <a:off x="8252040" y="2769111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90</a:t>
              </a:r>
              <a:endParaRPr kumimoji="1" lang="ja-JP" altLang="en-US" b="1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7A5CD1B9-F586-5F94-D150-FB2363848B43}"/>
                </a:ext>
              </a:extLst>
            </p:cNvPr>
            <p:cNvSpPr txBox="1"/>
            <p:nvPr/>
          </p:nvSpPr>
          <p:spPr>
            <a:xfrm>
              <a:off x="8550425" y="2848779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万円／４週間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16D91654-3F58-6D78-4062-0304F31E6C69}"/>
                </a:ext>
              </a:extLst>
            </p:cNvPr>
            <p:cNvSpPr txBox="1"/>
            <p:nvPr/>
          </p:nvSpPr>
          <p:spPr>
            <a:xfrm>
              <a:off x="7460210" y="2798742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CA741075-AF7C-AD14-B9F3-AD5C95A205FA}"/>
              </a:ext>
            </a:extLst>
          </p:cNvPr>
          <p:cNvGrpSpPr/>
          <p:nvPr/>
        </p:nvGrpSpPr>
        <p:grpSpPr>
          <a:xfrm>
            <a:off x="7460210" y="3234084"/>
            <a:ext cx="2201724" cy="369332"/>
            <a:chOff x="7460210" y="3217844"/>
            <a:chExt cx="2201724" cy="369332"/>
          </a:xfrm>
        </p:grpSpPr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1C3E6203-C24B-030C-F3A0-9EE0475C4F5F}"/>
                </a:ext>
              </a:extLst>
            </p:cNvPr>
            <p:cNvSpPr txBox="1"/>
            <p:nvPr/>
          </p:nvSpPr>
          <p:spPr>
            <a:xfrm>
              <a:off x="8252040" y="3217844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70</a:t>
              </a:r>
              <a:endParaRPr kumimoji="1" lang="ja-JP" altLang="en-US" b="1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89F36AC0-EDD8-57C2-D96D-8E0FE5728153}"/>
                </a:ext>
              </a:extLst>
            </p:cNvPr>
            <p:cNvSpPr txBox="1"/>
            <p:nvPr/>
          </p:nvSpPr>
          <p:spPr>
            <a:xfrm>
              <a:off x="8550425" y="329751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万円／一式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3B748F8-EE33-D952-91E0-EEC6BBCD0BC7}"/>
                </a:ext>
              </a:extLst>
            </p:cNvPr>
            <p:cNvSpPr txBox="1"/>
            <p:nvPr/>
          </p:nvSpPr>
          <p:spPr>
            <a:xfrm>
              <a:off x="7460210" y="3247475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0A698476-1B12-E678-97D8-F0A0B285516E}"/>
              </a:ext>
            </a:extLst>
          </p:cNvPr>
          <p:cNvGrpSpPr/>
          <p:nvPr/>
        </p:nvGrpSpPr>
        <p:grpSpPr>
          <a:xfrm>
            <a:off x="7455800" y="3699875"/>
            <a:ext cx="1672482" cy="307777"/>
            <a:chOff x="7455800" y="3704108"/>
            <a:chExt cx="1672482" cy="307777"/>
          </a:xfrm>
        </p:grpSpPr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0553194-375B-789A-EEC0-B8AEE13523BE}"/>
                </a:ext>
              </a:extLst>
            </p:cNvPr>
            <p:cNvSpPr txBox="1"/>
            <p:nvPr/>
          </p:nvSpPr>
          <p:spPr>
            <a:xfrm>
              <a:off x="7455800" y="3704108"/>
              <a:ext cx="1569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ターポリン幕</a:t>
              </a:r>
              <a:endParaRPr kumimoji="1" lang="ja-JP" altLang="en-US" sz="1400" b="1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90410ECE-A499-2D71-9183-5CE3EE6CED50}"/>
                </a:ext>
              </a:extLst>
            </p:cNvPr>
            <p:cNvSpPr txBox="1"/>
            <p:nvPr/>
          </p:nvSpPr>
          <p:spPr>
            <a:xfrm>
              <a:off x="8561617" y="3741379"/>
              <a:ext cx="566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/>
                <a:t>(</a:t>
              </a:r>
              <a:r>
                <a:rPr lang="ja-JP" altLang="en-US" sz="1050" b="1"/>
                <a:t>片面</a:t>
              </a:r>
              <a:r>
                <a:rPr lang="en-US" altLang="ja-JP" sz="1050" b="1"/>
                <a:t>)</a:t>
              </a:r>
              <a:endParaRPr kumimoji="1" lang="ja-JP" altLang="en-US" sz="1050" b="1"/>
            </a:p>
          </p:txBody>
        </p: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FFD2654E-9A7C-8191-71D2-6C18CB2C5436}"/>
              </a:ext>
            </a:extLst>
          </p:cNvPr>
          <p:cNvSpPr txBox="1"/>
          <p:nvPr/>
        </p:nvSpPr>
        <p:spPr>
          <a:xfrm>
            <a:off x="10816322" y="1501137"/>
            <a:ext cx="95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(</a:t>
            </a:r>
            <a:r>
              <a:rPr lang="ja-JP" altLang="en-US" sz="1400" b="1"/>
              <a:t>台形</a:t>
            </a:r>
            <a:r>
              <a:rPr lang="en-US" altLang="ja-JP" sz="1400" b="1"/>
              <a:t>)</a:t>
            </a:r>
            <a:endParaRPr kumimoji="1" lang="ja-JP" altLang="en-US" sz="1400" b="1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FFCD304-ADFA-7F20-8C63-5AC8B435AB45}"/>
              </a:ext>
            </a:extLst>
          </p:cNvPr>
          <p:cNvGrpSpPr/>
          <p:nvPr/>
        </p:nvGrpSpPr>
        <p:grpSpPr>
          <a:xfrm>
            <a:off x="-24194" y="488663"/>
            <a:ext cx="4386348" cy="475603"/>
            <a:chOff x="877737" y="333598"/>
            <a:chExt cx="4386348" cy="475603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3291BE6-557D-564B-AF67-9BBEC9CD0B5E}"/>
                </a:ext>
              </a:extLst>
            </p:cNvPr>
            <p:cNvSpPr txBox="1"/>
            <p:nvPr/>
          </p:nvSpPr>
          <p:spPr>
            <a:xfrm>
              <a:off x="877737" y="333598"/>
              <a:ext cx="3511418" cy="4756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2400" spc="600">
                  <a:solidFill>
                    <a:schemeClr val="bg1"/>
                  </a:solidFill>
                  <a:latin typeface="HGP創英角ｺﾞｼｯｸUB"/>
                  <a:ea typeface="HGP創英角ｺﾞｼｯｸUB"/>
                </a:rPr>
                <a:t>打席仕切りパネル</a:t>
              </a:r>
              <a:endParaRPr kumimoji="1" lang="ja-JP" altLang="en-US" sz="2400" spc="600">
                <a:solidFill>
                  <a:schemeClr val="bg1"/>
                </a:solidFill>
                <a:latin typeface="HGP創英角ｺﾞｼｯｸUB"/>
                <a:ea typeface="HGP創英角ｺﾞｼｯｸUB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2C4FAC7-D156-4F34-81FB-BC036CF6AED1}"/>
                </a:ext>
              </a:extLst>
            </p:cNvPr>
            <p:cNvSpPr txBox="1"/>
            <p:nvPr/>
          </p:nvSpPr>
          <p:spPr>
            <a:xfrm>
              <a:off x="3750937" y="429597"/>
              <a:ext cx="1513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spc="6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（片面）</a:t>
              </a:r>
              <a:endParaRPr kumimoji="1" lang="ja-JP" altLang="en-US" sz="1600" spc="6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0F74CD7-7834-9782-093F-31C679A6AD9C}"/>
              </a:ext>
            </a:extLst>
          </p:cNvPr>
          <p:cNvGrpSpPr/>
          <p:nvPr/>
        </p:nvGrpSpPr>
        <p:grpSpPr>
          <a:xfrm>
            <a:off x="6145213" y="4414395"/>
            <a:ext cx="2596396" cy="488649"/>
            <a:chOff x="6145213" y="4414395"/>
            <a:chExt cx="2292586" cy="488649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40C4D944-B2B3-6D3C-A0B4-8CB9DB07BE31}"/>
                </a:ext>
              </a:extLst>
            </p:cNvPr>
            <p:cNvSpPr/>
            <p:nvPr/>
          </p:nvSpPr>
          <p:spPr>
            <a:xfrm>
              <a:off x="6187040" y="4520199"/>
              <a:ext cx="2140945" cy="382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C5A9056-0BC0-1CF5-BEA2-0954C4F71BDE}"/>
                </a:ext>
              </a:extLst>
            </p:cNvPr>
            <p:cNvSpPr txBox="1"/>
            <p:nvPr/>
          </p:nvSpPr>
          <p:spPr>
            <a:xfrm>
              <a:off x="6145213" y="4603160"/>
              <a:ext cx="2292586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ja-JP"/>
              </a:defPPr>
              <a:lvl1pPr algn="ctr">
                <a:defRPr sz="12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en-US" altLang="ja-JP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2024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年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7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月11日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（木）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～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8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30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（金）</a:t>
              </a:r>
              <a:endParaRPr lang="en-US" altLang="ja-JP" sz="1050">
                <a:solidFill>
                  <a:schemeClr val="tx1"/>
                </a:solidFill>
                <a:latin typeface="HGS創英角ｺﾞｼｯｸUB"/>
                <a:ea typeface="HGS創英角ｺﾞｼｯｸUB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6E89012F-0C7B-7941-5A88-739D3BB018ED}"/>
                </a:ext>
              </a:extLst>
            </p:cNvPr>
            <p:cNvSpPr/>
            <p:nvPr/>
          </p:nvSpPr>
          <p:spPr>
            <a:xfrm>
              <a:off x="6704524" y="4474997"/>
              <a:ext cx="1105976" cy="108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0A7A8707-67CE-05E6-8651-F9BC22C490AF}"/>
                </a:ext>
              </a:extLst>
            </p:cNvPr>
            <p:cNvSpPr txBox="1"/>
            <p:nvPr/>
          </p:nvSpPr>
          <p:spPr>
            <a:xfrm>
              <a:off x="6636261" y="4414395"/>
              <a:ext cx="1242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ja-JP" altLang="en-US" sz="800" b="0">
                  <a:solidFill>
                    <a:schemeClr val="tx1"/>
                  </a:solidFill>
                </a:rPr>
                <a:t>半額キャンペーン期間</a:t>
              </a:r>
              <a:endParaRPr lang="en-US" altLang="ja-JP" sz="800" b="0">
                <a:solidFill>
                  <a:schemeClr val="tx1"/>
                </a:solidFill>
              </a:endParaRPr>
            </a:p>
          </p:txBody>
        </p: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98971E6-5D23-E685-3457-E13699242C28}"/>
              </a:ext>
            </a:extLst>
          </p:cNvPr>
          <p:cNvSpPr txBox="1"/>
          <p:nvPr/>
        </p:nvSpPr>
        <p:spPr>
          <a:xfrm>
            <a:off x="6101906" y="4227286"/>
            <a:ext cx="2339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※</a:t>
            </a:r>
            <a:r>
              <a:rPr kumimoji="1" lang="ja-JP" altLang="en-US" sz="800"/>
              <a:t>デザイン数が３点以上の場合、別途お見積り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EA6A3FA-E6E8-8E2D-0300-4D64E7EED515}"/>
              </a:ext>
            </a:extLst>
          </p:cNvPr>
          <p:cNvSpPr txBox="1"/>
          <p:nvPr/>
        </p:nvSpPr>
        <p:spPr>
          <a:xfrm>
            <a:off x="6101906" y="4054978"/>
            <a:ext cx="3858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en-US" altLang="ja-JP" sz="800"/>
              <a:t>※</a:t>
            </a:r>
            <a:r>
              <a:rPr lang="ja-JP" altLang="en-US" sz="800"/>
              <a:t>各階</a:t>
            </a:r>
            <a:r>
              <a:rPr lang="en-US" altLang="ja-JP" sz="800"/>
              <a:t>100</a:t>
            </a:r>
            <a:r>
              <a:rPr lang="ja-JP" altLang="en-US" sz="800"/>
              <a:t>打席のうち、左打ち用打席があるため調整の上</a:t>
            </a:r>
            <a:r>
              <a:rPr lang="en-US" altLang="ja-JP" sz="800"/>
              <a:t>90</a:t>
            </a:r>
            <a:r>
              <a:rPr lang="ja-JP" altLang="en-US" sz="800"/>
              <a:t>面に掲出します。</a:t>
            </a:r>
            <a:endParaRPr lang="en-US" altLang="ja-JP" sz="80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A4A17E2F-733F-8607-9EA9-FE1952D908A6}"/>
              </a:ext>
            </a:extLst>
          </p:cNvPr>
          <p:cNvSpPr txBox="1"/>
          <p:nvPr/>
        </p:nvSpPr>
        <p:spPr>
          <a:xfrm>
            <a:off x="6539887" y="993828"/>
            <a:ext cx="526340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広告枠リリース記念 半額キャンペーン実施中！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AB69539A-39F0-0092-1409-27B549149AD5}"/>
              </a:ext>
            </a:extLst>
          </p:cNvPr>
          <p:cNvGrpSpPr/>
          <p:nvPr/>
        </p:nvGrpSpPr>
        <p:grpSpPr>
          <a:xfrm>
            <a:off x="7460210" y="2335458"/>
            <a:ext cx="2201724" cy="369332"/>
            <a:chOff x="7460210" y="2307677"/>
            <a:chExt cx="2201724" cy="369332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521BE734-5FFA-01D4-53D1-50AE7A5E59B2}"/>
                </a:ext>
              </a:extLst>
            </p:cNvPr>
            <p:cNvSpPr txBox="1"/>
            <p:nvPr/>
          </p:nvSpPr>
          <p:spPr>
            <a:xfrm>
              <a:off x="8252040" y="2307677"/>
              <a:ext cx="489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/>
                <a:t>90</a:t>
              </a:r>
              <a:endParaRPr kumimoji="1" lang="ja-JP" altLang="en-US" b="1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DB744386-3008-3DF4-B38F-E3EBD8FAAE4A}"/>
                </a:ext>
              </a:extLst>
            </p:cNvPr>
            <p:cNvSpPr txBox="1"/>
            <p:nvPr/>
          </p:nvSpPr>
          <p:spPr>
            <a:xfrm>
              <a:off x="8550425" y="2387345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/>
                <a:t>打席</a:t>
              </a:r>
              <a:r>
                <a:rPr kumimoji="1" lang="ja-JP" altLang="en-US" sz="1050" b="1"/>
                <a:t>／</a:t>
              </a:r>
              <a:r>
                <a:rPr kumimoji="1" lang="en-US" altLang="ja-JP" sz="1050" b="1"/>
                <a:t>100</a:t>
              </a:r>
              <a:r>
                <a:rPr kumimoji="1" lang="ja-JP" altLang="en-US" sz="1050" b="1"/>
                <a:t>打席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26E80C93-DE8D-BA7A-794B-C8EC2E826C90}"/>
                </a:ext>
              </a:extLst>
            </p:cNvPr>
            <p:cNvSpPr txBox="1"/>
            <p:nvPr/>
          </p:nvSpPr>
          <p:spPr>
            <a:xfrm>
              <a:off x="7460210" y="2337308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44735B3-0156-F613-5C16-2219F5217944}"/>
              </a:ext>
            </a:extLst>
          </p:cNvPr>
          <p:cNvSpPr txBox="1"/>
          <p:nvPr/>
        </p:nvSpPr>
        <p:spPr>
          <a:xfrm>
            <a:off x="7498497" y="3009019"/>
            <a:ext cx="139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ja-JP"/>
              <a:t>※</a:t>
            </a:r>
            <a:r>
              <a:rPr lang="ja-JP" altLang="en-US"/>
              <a:t>毎週月曜日はじまり</a:t>
            </a:r>
            <a:endParaRPr lang="en-US" altLang="ja-JP"/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52894BA1-866F-31EB-F117-9ACA40D5E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8051"/>
          <a:stretch/>
        </p:blipFill>
        <p:spPr>
          <a:xfrm>
            <a:off x="282090" y="1503777"/>
            <a:ext cx="5739752" cy="5032483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071B5EE-FC4E-FBEA-6F8A-30029EDA202F}"/>
              </a:ext>
            </a:extLst>
          </p:cNvPr>
          <p:cNvCxnSpPr>
            <a:cxnSpLocks/>
          </p:cNvCxnSpPr>
          <p:nvPr/>
        </p:nvCxnSpPr>
        <p:spPr>
          <a:xfrm>
            <a:off x="8309096" y="2804178"/>
            <a:ext cx="309177" cy="194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グラフ">
            <a:extLst>
              <a:ext uri="{FF2B5EF4-FFF2-40B4-BE49-F238E27FC236}">
                <a16:creationId xmlns:a16="http://schemas.microsoft.com/office/drawing/2014/main" id="{ED6B0014-118D-135B-C490-C400A8ED9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84" y="4014542"/>
            <a:ext cx="2600325" cy="12727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4E6A64-1510-D084-2CBA-3F17777352B0}"/>
              </a:ext>
            </a:extLst>
          </p:cNvPr>
          <p:cNvSpPr txBox="1"/>
          <p:nvPr/>
        </p:nvSpPr>
        <p:spPr>
          <a:xfrm>
            <a:off x="10686239" y="2557875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45</a:t>
            </a:r>
            <a:endParaRPr kumimoji="1" lang="ja-JP" altLang="en-US" sz="4400" b="1">
              <a:ln w="57150"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AB05C4-82B6-9A19-A567-F2A556A1256A}"/>
              </a:ext>
            </a:extLst>
          </p:cNvPr>
          <p:cNvSpPr txBox="1"/>
          <p:nvPr/>
        </p:nvSpPr>
        <p:spPr>
          <a:xfrm>
            <a:off x="11497828" y="2827729"/>
            <a:ext cx="65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1600" b="1">
              <a:ln w="38100">
                <a:solidFill>
                  <a:srgbClr val="FFFF00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D2AE67-51AC-7A89-0FE6-4EB5A2B4F429}"/>
              </a:ext>
            </a:extLst>
          </p:cNvPr>
          <p:cNvSpPr txBox="1"/>
          <p:nvPr/>
        </p:nvSpPr>
        <p:spPr>
          <a:xfrm>
            <a:off x="11497828" y="2827729"/>
            <a:ext cx="65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1600" b="1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95AA2FC-81F6-991F-92A6-2105FD8DD04E}"/>
              </a:ext>
            </a:extLst>
          </p:cNvPr>
          <p:cNvSpPr/>
          <p:nvPr/>
        </p:nvSpPr>
        <p:spPr>
          <a:xfrm>
            <a:off x="9598717" y="2830790"/>
            <a:ext cx="303657" cy="204841"/>
          </a:xfrm>
          <a:prstGeom prst="rightArrow">
            <a:avLst>
              <a:gd name="adj1" fmla="val 50000"/>
              <a:gd name="adj2" fmla="val 837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E5E0F81-8EE8-074C-86E8-97E9B1215E0F}"/>
              </a:ext>
            </a:extLst>
          </p:cNvPr>
          <p:cNvGrpSpPr/>
          <p:nvPr/>
        </p:nvGrpSpPr>
        <p:grpSpPr>
          <a:xfrm>
            <a:off x="9753238" y="2438789"/>
            <a:ext cx="1193801" cy="939039"/>
            <a:chOff x="9808496" y="2438789"/>
            <a:chExt cx="1193801" cy="939039"/>
          </a:xfrm>
        </p:grpSpPr>
        <p:sp>
          <p:nvSpPr>
            <p:cNvPr id="39" name="星: 32 pt 38">
              <a:extLst>
                <a:ext uri="{FF2B5EF4-FFF2-40B4-BE49-F238E27FC236}">
                  <a16:creationId xmlns:a16="http://schemas.microsoft.com/office/drawing/2014/main" id="{E6AEE295-B753-FE58-BC5E-668A1650BF36}"/>
                </a:ext>
              </a:extLst>
            </p:cNvPr>
            <p:cNvSpPr/>
            <p:nvPr/>
          </p:nvSpPr>
          <p:spPr>
            <a:xfrm>
              <a:off x="9935877" y="2438789"/>
              <a:ext cx="939039" cy="939039"/>
            </a:xfrm>
            <a:prstGeom prst="star3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A7EC081F-849E-3D1C-7D50-26BAF8BFAD02}"/>
                </a:ext>
              </a:extLst>
            </p:cNvPr>
            <p:cNvSpPr txBox="1"/>
            <p:nvPr/>
          </p:nvSpPr>
          <p:spPr>
            <a:xfrm>
              <a:off x="9935877" y="2629544"/>
              <a:ext cx="939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半額</a:t>
              </a:r>
              <a:endParaRPr kumimoji="1" lang="ja-JP" altLang="en-US" sz="28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0504191-C5C7-73C5-B342-B9F64F4CBE8C}"/>
                </a:ext>
              </a:extLst>
            </p:cNvPr>
            <p:cNvSpPr txBox="1"/>
            <p:nvPr/>
          </p:nvSpPr>
          <p:spPr>
            <a:xfrm>
              <a:off x="9808496" y="2590689"/>
              <a:ext cx="119380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広告枠リリース記念</a:t>
              </a:r>
              <a:endParaRPr kumimoji="1" lang="ja-JP" altLang="en-US" sz="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18B4695-770E-D41E-C3B6-9F8FEB4CA2ED}"/>
                </a:ext>
              </a:extLst>
            </p:cNvPr>
            <p:cNvSpPr txBox="1"/>
            <p:nvPr/>
          </p:nvSpPr>
          <p:spPr>
            <a:xfrm>
              <a:off x="9808496" y="3018284"/>
              <a:ext cx="1193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キャンペーン</a:t>
              </a: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56360B7-3B01-6B1B-7D9D-2E635110DC59}"/>
              </a:ext>
            </a:extLst>
          </p:cNvPr>
          <p:cNvSpPr txBox="1"/>
          <p:nvPr/>
        </p:nvSpPr>
        <p:spPr>
          <a:xfrm>
            <a:off x="10686239" y="2557875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solidFill>
                  <a:srgbClr val="FF0000"/>
                </a:solidFill>
                <a:latin typeface="Arial Black" panose="020B0A04020102020204" pitchFamily="34" charset="0"/>
              </a:rPr>
              <a:t>45</a:t>
            </a:r>
            <a:endParaRPr kumimoji="1" lang="ja-JP" altLang="en-US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9C8178-7120-005E-241A-FE87B8E38CE4}"/>
              </a:ext>
            </a:extLst>
          </p:cNvPr>
          <p:cNvSpPr txBox="1"/>
          <p:nvPr/>
        </p:nvSpPr>
        <p:spPr>
          <a:xfrm>
            <a:off x="7460210" y="2770751"/>
            <a:ext cx="124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1/2</a:t>
            </a:r>
            <a:r>
              <a:rPr lang="ja-JP" altLang="en-US" sz="1400" b="1"/>
              <a:t>フロア</a:t>
            </a:r>
            <a:endParaRPr lang="en-US" altLang="ja-JP" sz="1400" b="1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A69F9C3-90AB-A6F0-C5B3-91425E337D2C}"/>
              </a:ext>
            </a:extLst>
          </p:cNvPr>
          <p:cNvSpPr/>
          <p:nvPr/>
        </p:nvSpPr>
        <p:spPr>
          <a:xfrm>
            <a:off x="6151574" y="1007371"/>
            <a:ext cx="5993779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D26FC05-6B80-606C-0BF6-B852AF0D46CB}"/>
              </a:ext>
            </a:extLst>
          </p:cNvPr>
          <p:cNvSpPr/>
          <p:nvPr/>
        </p:nvSpPr>
        <p:spPr>
          <a:xfrm>
            <a:off x="2697" y="485458"/>
            <a:ext cx="12192000" cy="486659"/>
          </a:xfrm>
          <a:prstGeom prst="rect">
            <a:avLst/>
          </a:prstGeom>
          <a:solidFill>
            <a:srgbClr val="3CC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56A34F-8633-A00D-4203-96378EFDAFA5}"/>
              </a:ext>
            </a:extLst>
          </p:cNvPr>
          <p:cNvGrpSpPr/>
          <p:nvPr/>
        </p:nvGrpSpPr>
        <p:grpSpPr>
          <a:xfrm>
            <a:off x="7191419" y="5567583"/>
            <a:ext cx="4804142" cy="944293"/>
            <a:chOff x="7198126" y="5708516"/>
            <a:chExt cx="4804142" cy="94429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CA83CF-300D-6C4B-5996-9B91D52CB58C}"/>
                </a:ext>
              </a:extLst>
            </p:cNvPr>
            <p:cNvSpPr/>
            <p:nvPr/>
          </p:nvSpPr>
          <p:spPr>
            <a:xfrm>
              <a:off x="7198126" y="5728447"/>
              <a:ext cx="4704345" cy="92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1ABBA8E-6CB0-5F57-C397-3D2BD49DBCEF}"/>
                </a:ext>
              </a:extLst>
            </p:cNvPr>
            <p:cNvSpPr/>
            <p:nvPr/>
          </p:nvSpPr>
          <p:spPr>
            <a:xfrm>
              <a:off x="7198126" y="5728447"/>
              <a:ext cx="4698629" cy="237136"/>
            </a:xfrm>
            <a:prstGeom prst="rect">
              <a:avLst/>
            </a:prstGeom>
            <a:solidFill>
              <a:srgbClr val="485BB3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B7C5570-32D0-6746-EF01-9785E4356FC7}"/>
                </a:ext>
              </a:extLst>
            </p:cNvPr>
            <p:cNvSpPr txBox="1"/>
            <p:nvPr/>
          </p:nvSpPr>
          <p:spPr>
            <a:xfrm>
              <a:off x="10248313" y="6059238"/>
              <a:ext cx="170783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800">
                  <a:latin typeface="メイリオ"/>
                  <a:ea typeface="メイリオ"/>
                </a:rPr>
                <a:t>【</a:t>
              </a:r>
              <a:r>
                <a:rPr kumimoji="1" lang="ja-JP" altLang="en-US" sz="800">
                  <a:latin typeface="メイリオ"/>
                  <a:ea typeface="メイリオ"/>
                </a:rPr>
                <a:t>受付時間</a:t>
              </a:r>
              <a:r>
                <a:rPr kumimoji="1" lang="en-US" altLang="ja-JP" sz="800">
                  <a:latin typeface="メイリオ"/>
                  <a:ea typeface="メイリオ"/>
                </a:rPr>
                <a:t>】</a:t>
              </a:r>
              <a:r>
                <a:rPr kumimoji="1" lang="ja-JP" altLang="en-US" sz="800">
                  <a:latin typeface="メイリオ"/>
                  <a:ea typeface="メイリオ"/>
                </a:rPr>
                <a:t>平日</a:t>
              </a:r>
              <a:r>
                <a:rPr lang="en-US" altLang="ja-JP" sz="800">
                  <a:latin typeface="メイリオ"/>
                  <a:ea typeface="メイリオ"/>
                </a:rPr>
                <a:t>9:30</a:t>
              </a:r>
              <a:r>
                <a:rPr kumimoji="1" lang="ja-JP" altLang="en-US" sz="800">
                  <a:latin typeface="メイリオ"/>
                  <a:ea typeface="メイリオ"/>
                </a:rPr>
                <a:t>～</a:t>
              </a:r>
              <a:r>
                <a:rPr kumimoji="1" lang="en-US" altLang="ja-JP" sz="800">
                  <a:latin typeface="メイリオ"/>
                  <a:ea typeface="メイリオ"/>
                </a:rPr>
                <a:t>18</a:t>
              </a:r>
              <a:r>
                <a:rPr lang="en-US" altLang="ja-JP" sz="800">
                  <a:latin typeface="メイリオ"/>
                  <a:ea typeface="メイリオ"/>
                </a:rPr>
                <a:t>:00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5EFFE0A-7997-5DC1-FC99-EF937E72B1AD}"/>
                </a:ext>
              </a:extLst>
            </p:cNvPr>
            <p:cNvSpPr txBox="1"/>
            <p:nvPr/>
          </p:nvSpPr>
          <p:spPr>
            <a:xfrm>
              <a:off x="7277838" y="6334439"/>
              <a:ext cx="15085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株式会社サムライ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88EEFA-F1E7-A9F0-79A3-F64A074BCA90}"/>
                </a:ext>
              </a:extLst>
            </p:cNvPr>
            <p:cNvSpPr txBox="1"/>
            <p:nvPr/>
          </p:nvSpPr>
          <p:spPr>
            <a:xfrm>
              <a:off x="8974301" y="6371932"/>
              <a:ext cx="30279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50">
                  <a:latin typeface="+mn-ea"/>
                </a:rPr>
                <a:t>〒</a:t>
              </a:r>
              <a:r>
                <a:rPr lang="en-US" altLang="ja-JP" sz="950">
                  <a:latin typeface="+mn-ea"/>
                </a:rPr>
                <a:t>338-0012 </a:t>
              </a:r>
              <a:r>
                <a:rPr lang="ja-JP" altLang="en-US" sz="950">
                  <a:latin typeface="+mn-ea"/>
                </a:rPr>
                <a:t>埼玉県さいたま市中央区大戸</a:t>
              </a:r>
              <a:r>
                <a:rPr lang="en-US" altLang="ja-JP" sz="950">
                  <a:latin typeface="+mn-ea"/>
                </a:rPr>
                <a:t>5-20-1</a:t>
              </a:r>
              <a:endParaRPr lang="ja-JP" altLang="en-US" sz="950">
                <a:latin typeface="+mn-ea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B5C3F9F-767C-8952-A3EA-0E87B99F401C}"/>
                </a:ext>
              </a:extLst>
            </p:cNvPr>
            <p:cNvGrpSpPr/>
            <p:nvPr/>
          </p:nvGrpSpPr>
          <p:grpSpPr>
            <a:xfrm>
              <a:off x="7361434" y="5955993"/>
              <a:ext cx="2784411" cy="461665"/>
              <a:chOff x="7361434" y="2880611"/>
              <a:chExt cx="2784411" cy="461665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1508DE-1708-97EE-4EF1-97548C457993}"/>
                  </a:ext>
                </a:extLst>
              </p:cNvPr>
              <p:cNvSpPr txBox="1"/>
              <p:nvPr/>
            </p:nvSpPr>
            <p:spPr>
              <a:xfrm>
                <a:off x="7589676" y="2880611"/>
                <a:ext cx="25561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b="1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048-834-3311</a:t>
                </a:r>
                <a:endParaRPr lang="ja-JP" altLang="en-US" sz="2400" b="1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0169A5BF-0F56-D4D1-B6FC-AA6AFE43F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434" y="2964034"/>
                <a:ext cx="300183" cy="298489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468CFDD-19FF-2309-241C-3BDEE3773A65}"/>
                </a:ext>
              </a:extLst>
            </p:cNvPr>
            <p:cNvGrpSpPr/>
            <p:nvPr/>
          </p:nvGrpSpPr>
          <p:grpSpPr>
            <a:xfrm>
              <a:off x="10123694" y="6195932"/>
              <a:ext cx="1773061" cy="253916"/>
              <a:chOff x="10123694" y="3096735"/>
              <a:chExt cx="1773061" cy="253916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3601D3-7A50-EBAC-248D-93283D1E88BC}"/>
                  </a:ext>
                </a:extLst>
              </p:cNvPr>
              <p:cNvSpPr txBox="1"/>
              <p:nvPr/>
            </p:nvSpPr>
            <p:spPr>
              <a:xfrm>
                <a:off x="10188920" y="3096735"/>
                <a:ext cx="1707835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50">
                    <a:latin typeface="+mn-ea"/>
                  </a:rPr>
                  <a:t>daigo-k@samurai86.net</a:t>
                </a:r>
                <a:endParaRPr lang="ja-JP" altLang="en-US" sz="1050">
                  <a:latin typeface="+mn-ea"/>
                </a:endParaRPr>
              </a:p>
            </p:txBody>
          </p:sp>
          <p:pic>
            <p:nvPicPr>
              <p:cNvPr id="42" name="図 41" descr="アイコン">
                <a:extLst>
                  <a:ext uri="{FF2B5EF4-FFF2-40B4-BE49-F238E27FC236}">
                    <a16:creationId xmlns:a16="http://schemas.microsoft.com/office/drawing/2014/main" id="{BB944418-E9DB-EA2E-2573-881C119B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94" y="3162487"/>
                <a:ext cx="131381" cy="102925"/>
              </a:xfrm>
              <a:prstGeom prst="rect">
                <a:avLst/>
              </a:prstGeom>
            </p:spPr>
          </p:pic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F96EAFD-C19D-F9A9-4AB0-902CF0331A51}"/>
                </a:ext>
              </a:extLst>
            </p:cNvPr>
            <p:cNvSpPr txBox="1"/>
            <p:nvPr/>
          </p:nvSpPr>
          <p:spPr>
            <a:xfrm>
              <a:off x="8594701" y="5708516"/>
              <a:ext cx="1905479" cy="27699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kumimoji="1" lang="ja-JP" altLang="en-US" sz="1200" b="1" spc="300">
                  <a:solidFill>
                    <a:schemeClr val="bg1"/>
                  </a:solidFill>
                  <a:latin typeface="+mn-ea"/>
                </a:rPr>
                <a:t>お問い合わせ先</a:t>
              </a:r>
              <a:endParaRPr lang="ja-JP" altLang="en-US" sz="1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9F8E4D75-DC99-73FA-21AA-FE7046C16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8051"/>
          <a:stretch/>
        </p:blipFill>
        <p:spPr>
          <a:xfrm>
            <a:off x="282090" y="1503777"/>
            <a:ext cx="5739752" cy="503248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48F4C2-4418-D33A-6B4C-15E0B6F8FB5D}"/>
              </a:ext>
            </a:extLst>
          </p:cNvPr>
          <p:cNvSpPr txBox="1"/>
          <p:nvPr/>
        </p:nvSpPr>
        <p:spPr>
          <a:xfrm>
            <a:off x="7457397" y="1930899"/>
            <a:ext cx="16269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400" b="1">
                <a:ea typeface="游ゴシック"/>
              </a:rPr>
              <a:t>打席仕切り</a:t>
            </a:r>
            <a:r>
              <a:rPr lang="ja-JP" altLang="en-US" sz="1400" b="1">
                <a:ea typeface="游ゴシック"/>
              </a:rPr>
              <a:t>パネル</a:t>
            </a:r>
            <a:endParaRPr kumimoji="1" lang="ja-JP" altLang="en-US" sz="1400" b="1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8DBBB4D-1D0D-354E-BAA5-90A01D4D55CA}"/>
              </a:ext>
            </a:extLst>
          </p:cNvPr>
          <p:cNvGrpSpPr/>
          <p:nvPr/>
        </p:nvGrpSpPr>
        <p:grpSpPr>
          <a:xfrm>
            <a:off x="6170160" y="1489850"/>
            <a:ext cx="1210325" cy="276999"/>
            <a:chOff x="6170160" y="1489850"/>
            <a:chExt cx="1210325" cy="276999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E05F73A2-0061-2520-854E-6643E446035B}"/>
                </a:ext>
              </a:extLst>
            </p:cNvPr>
            <p:cNvSpPr/>
            <p:nvPr/>
          </p:nvSpPr>
          <p:spPr>
            <a:xfrm>
              <a:off x="6170160" y="151102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B68DEE-01D1-1D50-99F5-6265EE9BA748}"/>
                </a:ext>
              </a:extLst>
            </p:cNvPr>
            <p:cNvSpPr txBox="1"/>
            <p:nvPr/>
          </p:nvSpPr>
          <p:spPr>
            <a:xfrm>
              <a:off x="6194877" y="148985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広告面サイズ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AF172CD-CCE7-FE95-C092-68ACB6252C4F}"/>
              </a:ext>
            </a:extLst>
          </p:cNvPr>
          <p:cNvGrpSpPr/>
          <p:nvPr/>
        </p:nvGrpSpPr>
        <p:grpSpPr>
          <a:xfrm>
            <a:off x="6170160" y="1940101"/>
            <a:ext cx="1210325" cy="276999"/>
            <a:chOff x="6170160" y="1938316"/>
            <a:chExt cx="1210325" cy="276999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51FD573F-C248-9E70-66E7-46ADB77961D3}"/>
                </a:ext>
              </a:extLst>
            </p:cNvPr>
            <p:cNvSpPr/>
            <p:nvPr/>
          </p:nvSpPr>
          <p:spPr>
            <a:xfrm>
              <a:off x="6170160" y="1959492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4E92E329-6124-1A8A-B6D5-E5200238C76D}"/>
                </a:ext>
              </a:extLst>
            </p:cNvPr>
            <p:cNvSpPr txBox="1"/>
            <p:nvPr/>
          </p:nvSpPr>
          <p:spPr>
            <a:xfrm>
              <a:off x="6194877" y="1938316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場　所</a:t>
              </a: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2CBEE5D-64E2-54B6-5CDD-1E523A78807E}"/>
              </a:ext>
            </a:extLst>
          </p:cNvPr>
          <p:cNvGrpSpPr/>
          <p:nvPr/>
        </p:nvGrpSpPr>
        <p:grpSpPr>
          <a:xfrm>
            <a:off x="6170160" y="2390352"/>
            <a:ext cx="1210325" cy="276999"/>
            <a:chOff x="6170160" y="2394818"/>
            <a:chExt cx="1210325" cy="276999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0FD8D39B-4CED-EF10-0F8F-3A8E65E3A441}"/>
                </a:ext>
              </a:extLst>
            </p:cNvPr>
            <p:cNvSpPr/>
            <p:nvPr/>
          </p:nvSpPr>
          <p:spPr>
            <a:xfrm>
              <a:off x="6170160" y="2415994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C62425F-F84C-9A3E-001C-A8B3FAB77EFA}"/>
                </a:ext>
              </a:extLst>
            </p:cNvPr>
            <p:cNvSpPr txBox="1"/>
            <p:nvPr/>
          </p:nvSpPr>
          <p:spPr>
            <a:xfrm>
              <a:off x="6194877" y="2394818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面</a:t>
              </a:r>
              <a:r>
                <a:rPr kumimoji="1" lang="ja-JP" altLang="en-US" sz="1200" b="1">
                  <a:solidFill>
                    <a:schemeClr val="bg1"/>
                  </a:solidFill>
                </a:rPr>
                <a:t>　数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63AD0402-C031-6F33-4B2D-D2ECC959AB93}"/>
              </a:ext>
            </a:extLst>
          </p:cNvPr>
          <p:cNvGrpSpPr/>
          <p:nvPr/>
        </p:nvGrpSpPr>
        <p:grpSpPr>
          <a:xfrm>
            <a:off x="6170160" y="2840603"/>
            <a:ext cx="1210325" cy="261610"/>
            <a:chOff x="6170160" y="2902818"/>
            <a:chExt cx="1210325" cy="261610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1DB7FAA-0BF9-FA49-5423-AC3B7691C3FA}"/>
                </a:ext>
              </a:extLst>
            </p:cNvPr>
            <p:cNvSpPr/>
            <p:nvPr/>
          </p:nvSpPr>
          <p:spPr>
            <a:xfrm>
              <a:off x="6170160" y="2915528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B62C04B-F4E8-B6BE-8751-2FC6D06DAB45}"/>
                </a:ext>
              </a:extLst>
            </p:cNvPr>
            <p:cNvSpPr txBox="1"/>
            <p:nvPr/>
          </p:nvSpPr>
          <p:spPr>
            <a:xfrm>
              <a:off x="6194876" y="2902818"/>
              <a:ext cx="1185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>
                  <a:solidFill>
                    <a:schemeClr val="bg1"/>
                  </a:solidFill>
                </a:rPr>
                <a:t>掲出料金／期間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81349F30-27ED-7D67-97A1-9F41B5FB09BE}"/>
              </a:ext>
            </a:extLst>
          </p:cNvPr>
          <p:cNvGrpSpPr/>
          <p:nvPr/>
        </p:nvGrpSpPr>
        <p:grpSpPr>
          <a:xfrm>
            <a:off x="6170160" y="3275465"/>
            <a:ext cx="1210325" cy="276999"/>
            <a:chOff x="6170160" y="3194919"/>
            <a:chExt cx="1210325" cy="276999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53893B5-D16A-436A-5714-ED98793E125B}"/>
                </a:ext>
              </a:extLst>
            </p:cNvPr>
            <p:cNvSpPr/>
            <p:nvPr/>
          </p:nvSpPr>
          <p:spPr>
            <a:xfrm>
              <a:off x="6170160" y="3216095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74D4462-5406-F9EF-9A18-27C6206C912F}"/>
                </a:ext>
              </a:extLst>
            </p:cNvPr>
            <p:cNvSpPr txBox="1"/>
            <p:nvPr/>
          </p:nvSpPr>
          <p:spPr>
            <a:xfrm>
              <a:off x="6194877" y="3194919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製作施工費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01E0FCA1-CD51-A80E-4465-5D77BCBBE139}"/>
              </a:ext>
            </a:extLst>
          </p:cNvPr>
          <p:cNvGrpSpPr/>
          <p:nvPr/>
        </p:nvGrpSpPr>
        <p:grpSpPr>
          <a:xfrm>
            <a:off x="6170160" y="3725718"/>
            <a:ext cx="1210325" cy="276999"/>
            <a:chOff x="6170160" y="3583410"/>
            <a:chExt cx="1210325" cy="276999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46A6FB38-02D6-1477-7EBD-192A992FE888}"/>
                </a:ext>
              </a:extLst>
            </p:cNvPr>
            <p:cNvSpPr/>
            <p:nvPr/>
          </p:nvSpPr>
          <p:spPr>
            <a:xfrm>
              <a:off x="6170160" y="360458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EB5A6C0-7B92-5F83-3CB0-65D55C333B11}"/>
                </a:ext>
              </a:extLst>
            </p:cNvPr>
            <p:cNvSpPr txBox="1"/>
            <p:nvPr/>
          </p:nvSpPr>
          <p:spPr>
            <a:xfrm>
              <a:off x="6194877" y="358341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仕　様</a:t>
              </a:r>
              <a:endParaRPr kumimoji="1" lang="ja-JP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C9C8483-5EDF-A260-46AE-D0150D95155A}"/>
              </a:ext>
            </a:extLst>
          </p:cNvPr>
          <p:cNvGrpSpPr/>
          <p:nvPr/>
        </p:nvGrpSpPr>
        <p:grpSpPr>
          <a:xfrm>
            <a:off x="8345704" y="2738124"/>
            <a:ext cx="1409894" cy="369332"/>
            <a:chOff x="8252040" y="2738124"/>
            <a:chExt cx="1409894" cy="369332"/>
          </a:xfrm>
        </p:grpSpPr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3F96B616-55E0-CEEB-4F61-9BCA32CD3D63}"/>
                </a:ext>
              </a:extLst>
            </p:cNvPr>
            <p:cNvSpPr txBox="1"/>
            <p:nvPr/>
          </p:nvSpPr>
          <p:spPr>
            <a:xfrm>
              <a:off x="8252040" y="2738124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50</a:t>
              </a:r>
              <a:endParaRPr kumimoji="1" lang="ja-JP" altLang="en-US" b="1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7A5CD1B9-F586-5F94-D150-FB2363848B43}"/>
                </a:ext>
              </a:extLst>
            </p:cNvPr>
            <p:cNvSpPr txBox="1"/>
            <p:nvPr/>
          </p:nvSpPr>
          <p:spPr>
            <a:xfrm>
              <a:off x="8550425" y="281779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万円／４週間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CA741075-AF7C-AD14-B9F3-AD5C95A205FA}"/>
              </a:ext>
            </a:extLst>
          </p:cNvPr>
          <p:cNvGrpSpPr/>
          <p:nvPr/>
        </p:nvGrpSpPr>
        <p:grpSpPr>
          <a:xfrm>
            <a:off x="7460210" y="3234084"/>
            <a:ext cx="2201724" cy="369332"/>
            <a:chOff x="7460210" y="3217844"/>
            <a:chExt cx="2201724" cy="369332"/>
          </a:xfrm>
        </p:grpSpPr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1C3E6203-C24B-030C-F3A0-9EE0475C4F5F}"/>
                </a:ext>
              </a:extLst>
            </p:cNvPr>
            <p:cNvSpPr txBox="1"/>
            <p:nvPr/>
          </p:nvSpPr>
          <p:spPr>
            <a:xfrm>
              <a:off x="8252040" y="3217844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50</a:t>
              </a:r>
              <a:endParaRPr kumimoji="1" lang="ja-JP" altLang="en-US" b="1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89F36AC0-EDD8-57C2-D96D-8E0FE5728153}"/>
                </a:ext>
              </a:extLst>
            </p:cNvPr>
            <p:cNvSpPr txBox="1"/>
            <p:nvPr/>
          </p:nvSpPr>
          <p:spPr>
            <a:xfrm>
              <a:off x="8550425" y="329751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万円／一式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3B748F8-EE33-D952-91E0-EEC6BBCD0BC7}"/>
                </a:ext>
              </a:extLst>
            </p:cNvPr>
            <p:cNvSpPr txBox="1"/>
            <p:nvPr/>
          </p:nvSpPr>
          <p:spPr>
            <a:xfrm>
              <a:off x="7460210" y="3247475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0A698476-1B12-E678-97D8-F0A0B285516E}"/>
              </a:ext>
            </a:extLst>
          </p:cNvPr>
          <p:cNvGrpSpPr/>
          <p:nvPr/>
        </p:nvGrpSpPr>
        <p:grpSpPr>
          <a:xfrm>
            <a:off x="7455800" y="3699875"/>
            <a:ext cx="1672482" cy="307777"/>
            <a:chOff x="7455800" y="3704108"/>
            <a:chExt cx="1672482" cy="307777"/>
          </a:xfrm>
        </p:grpSpPr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0553194-375B-789A-EEC0-B8AEE13523BE}"/>
                </a:ext>
              </a:extLst>
            </p:cNvPr>
            <p:cNvSpPr txBox="1"/>
            <p:nvPr/>
          </p:nvSpPr>
          <p:spPr>
            <a:xfrm>
              <a:off x="7455800" y="3704108"/>
              <a:ext cx="1569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ターポリン幕</a:t>
              </a:r>
              <a:endParaRPr kumimoji="1" lang="ja-JP" altLang="en-US" sz="1400" b="1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90410ECE-A499-2D71-9183-5CE3EE6CED50}"/>
                </a:ext>
              </a:extLst>
            </p:cNvPr>
            <p:cNvSpPr txBox="1"/>
            <p:nvPr/>
          </p:nvSpPr>
          <p:spPr>
            <a:xfrm>
              <a:off x="8561617" y="3741379"/>
              <a:ext cx="566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/>
                <a:t>(</a:t>
              </a:r>
              <a:r>
                <a:rPr lang="ja-JP" altLang="en-US" sz="1050" b="1"/>
                <a:t>片面</a:t>
              </a:r>
              <a:r>
                <a:rPr lang="en-US" altLang="ja-JP" sz="1050" b="1"/>
                <a:t>)</a:t>
              </a:r>
              <a:endParaRPr kumimoji="1" lang="ja-JP" altLang="en-US" sz="1050" b="1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291BE6-557D-564B-AF67-9BBEC9CD0B5E}"/>
              </a:ext>
            </a:extLst>
          </p:cNvPr>
          <p:cNvSpPr txBox="1"/>
          <p:nvPr/>
        </p:nvSpPr>
        <p:spPr>
          <a:xfrm>
            <a:off x="-24194" y="488663"/>
            <a:ext cx="3511418" cy="475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2400" spc="600">
                <a:solidFill>
                  <a:schemeClr val="bg1"/>
                </a:solidFill>
                <a:latin typeface="HGP創英角ｺﾞｼｯｸUB"/>
                <a:ea typeface="HGP創英角ｺﾞｼｯｸUB"/>
              </a:rPr>
              <a:t>打席仕切りパネル</a:t>
            </a:r>
            <a:endParaRPr kumimoji="1" lang="ja-JP" altLang="en-US" sz="2400" spc="600">
              <a:solidFill>
                <a:schemeClr val="bg1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4FAC7-D156-4F34-81FB-BC036CF6AED1}"/>
              </a:ext>
            </a:extLst>
          </p:cNvPr>
          <p:cNvSpPr txBox="1"/>
          <p:nvPr/>
        </p:nvSpPr>
        <p:spPr>
          <a:xfrm>
            <a:off x="3017865" y="584662"/>
            <a:ext cx="197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pc="6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（片面ハーフ）</a:t>
            </a:r>
            <a:endParaRPr kumimoji="1" lang="ja-JP" altLang="en-US" sz="1600" spc="60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98971E6-5D23-E685-3457-E13699242C28}"/>
              </a:ext>
            </a:extLst>
          </p:cNvPr>
          <p:cNvSpPr txBox="1"/>
          <p:nvPr/>
        </p:nvSpPr>
        <p:spPr>
          <a:xfrm>
            <a:off x="6101906" y="4227286"/>
            <a:ext cx="2339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※</a:t>
            </a:r>
            <a:r>
              <a:rPr kumimoji="1" lang="ja-JP" altLang="en-US" sz="800"/>
              <a:t>デザイン数が３点以上の場合、別途お見積り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A4A17E2F-733F-8607-9EA9-FE1952D908A6}"/>
              </a:ext>
            </a:extLst>
          </p:cNvPr>
          <p:cNvSpPr txBox="1"/>
          <p:nvPr/>
        </p:nvSpPr>
        <p:spPr>
          <a:xfrm>
            <a:off x="6539887" y="993828"/>
            <a:ext cx="526340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広告枠リリース記念 半額キャンペーン実施中！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AAE5B47-70F5-4A89-8D10-2671C23BE5DC}"/>
              </a:ext>
            </a:extLst>
          </p:cNvPr>
          <p:cNvSpPr txBox="1"/>
          <p:nvPr/>
        </p:nvSpPr>
        <p:spPr>
          <a:xfrm>
            <a:off x="7498497" y="3009019"/>
            <a:ext cx="139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ja-JP"/>
              <a:t>※</a:t>
            </a:r>
            <a:r>
              <a:rPr lang="ja-JP" altLang="en-US"/>
              <a:t>毎週月曜日はじまり</a:t>
            </a:r>
            <a:endParaRPr lang="en-US" altLang="ja-JP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63ABB95-EDD8-352D-A79F-8F9FF63592D4}"/>
              </a:ext>
            </a:extLst>
          </p:cNvPr>
          <p:cNvSpPr txBox="1"/>
          <p:nvPr/>
        </p:nvSpPr>
        <p:spPr>
          <a:xfrm>
            <a:off x="10681732" y="2557875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25</a:t>
            </a:r>
            <a:endParaRPr kumimoji="1" lang="ja-JP" altLang="en-US" sz="4400" b="1">
              <a:ln w="57150"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BA9ABE1-379E-04F1-FC23-9E55F845DBE9}"/>
              </a:ext>
            </a:extLst>
          </p:cNvPr>
          <p:cNvSpPr txBox="1"/>
          <p:nvPr/>
        </p:nvSpPr>
        <p:spPr>
          <a:xfrm>
            <a:off x="11497828" y="2827729"/>
            <a:ext cx="65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1600" b="1">
              <a:ln w="38100">
                <a:solidFill>
                  <a:srgbClr val="FFFF00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B9F3E747-71D9-ABA1-D543-ADA13B718CA7}"/>
              </a:ext>
            </a:extLst>
          </p:cNvPr>
          <p:cNvSpPr txBox="1"/>
          <p:nvPr/>
        </p:nvSpPr>
        <p:spPr>
          <a:xfrm>
            <a:off x="11497828" y="2827729"/>
            <a:ext cx="65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1600" b="1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E5390A7-0B8C-138A-082D-FC059C9D8767}"/>
              </a:ext>
            </a:extLst>
          </p:cNvPr>
          <p:cNvSpPr txBox="1"/>
          <p:nvPr/>
        </p:nvSpPr>
        <p:spPr>
          <a:xfrm>
            <a:off x="7460210" y="2379451"/>
            <a:ext cx="124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1/2</a:t>
            </a:r>
            <a:r>
              <a:rPr lang="ja-JP" altLang="en-US" sz="1400" b="1"/>
              <a:t>フロア</a:t>
            </a:r>
            <a:endParaRPr lang="en-US" altLang="ja-JP" sz="1400" b="1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A1A4E57-0E42-578C-BCD7-EDB301411362}"/>
              </a:ext>
            </a:extLst>
          </p:cNvPr>
          <p:cNvSpPr txBox="1"/>
          <p:nvPr/>
        </p:nvSpPr>
        <p:spPr>
          <a:xfrm>
            <a:off x="8345704" y="2349820"/>
            <a:ext cx="4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45</a:t>
            </a:r>
            <a:endParaRPr kumimoji="1" lang="ja-JP" altLang="en-US" b="1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B0714F7-7CDB-84DD-CF61-32812701C4A0}"/>
              </a:ext>
            </a:extLst>
          </p:cNvPr>
          <p:cNvSpPr txBox="1"/>
          <p:nvPr/>
        </p:nvSpPr>
        <p:spPr>
          <a:xfrm>
            <a:off x="8644089" y="2429488"/>
            <a:ext cx="111150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050" b="1">
                <a:ea typeface="游ゴシック"/>
              </a:rPr>
              <a:t>打席</a:t>
            </a:r>
            <a:r>
              <a:rPr kumimoji="1" lang="ja-JP" altLang="en-US" sz="1050" b="1">
                <a:ea typeface="游ゴシック"/>
              </a:rPr>
              <a:t>／</a:t>
            </a:r>
            <a:r>
              <a:rPr kumimoji="1" lang="en-US" altLang="ja-JP" sz="1050" b="1">
                <a:ea typeface="游ゴシック"/>
              </a:rPr>
              <a:t>100</a:t>
            </a:r>
            <a:r>
              <a:rPr kumimoji="1" lang="ja-JP" altLang="en-US" sz="1050" b="1">
                <a:ea typeface="游ゴシック"/>
              </a:rPr>
              <a:t>打席</a:t>
            </a:r>
            <a:endParaRPr lang="ja-JP" altLang="en-US" sz="1050" b="1">
              <a:ea typeface="游ゴシック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8AC503E-AA94-EA3B-36AC-89C28477FC49}"/>
              </a:ext>
            </a:extLst>
          </p:cNvPr>
          <p:cNvSpPr txBox="1"/>
          <p:nvPr/>
        </p:nvSpPr>
        <p:spPr>
          <a:xfrm>
            <a:off x="7610888" y="1466620"/>
            <a:ext cx="59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340</a:t>
            </a:r>
            <a:endParaRPr kumimoji="1" lang="ja-JP" altLang="en-US" b="1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46C68E6-F982-16C2-4CDC-B362BD6F8A72}"/>
              </a:ext>
            </a:extLst>
          </p:cNvPr>
          <p:cNvSpPr txBox="1"/>
          <p:nvPr/>
        </p:nvSpPr>
        <p:spPr>
          <a:xfrm>
            <a:off x="7480674" y="1547605"/>
            <a:ext cx="364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H</a:t>
            </a:r>
            <a:endParaRPr kumimoji="1" lang="ja-JP" altLang="en-US" sz="1050" b="1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DA8A0D5-58AB-595B-5BA4-4E82F035E7F9}"/>
              </a:ext>
            </a:extLst>
          </p:cNvPr>
          <p:cNvSpPr txBox="1"/>
          <p:nvPr/>
        </p:nvSpPr>
        <p:spPr>
          <a:xfrm>
            <a:off x="8013620" y="1551645"/>
            <a:ext cx="604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09B3FA0-3D41-981B-3810-F3FFAEA96556}"/>
              </a:ext>
            </a:extLst>
          </p:cNvPr>
          <p:cNvSpPr txBox="1"/>
          <p:nvPr/>
        </p:nvSpPr>
        <p:spPr>
          <a:xfrm>
            <a:off x="8858316" y="1464870"/>
            <a:ext cx="6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480</a:t>
            </a:r>
            <a:endParaRPr kumimoji="1" lang="ja-JP" altLang="en-US" b="1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8961521-1592-2080-5FCC-7482326D0931}"/>
              </a:ext>
            </a:extLst>
          </p:cNvPr>
          <p:cNvSpPr txBox="1"/>
          <p:nvPr/>
        </p:nvSpPr>
        <p:spPr>
          <a:xfrm>
            <a:off x="8438134" y="1555816"/>
            <a:ext cx="441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/>
              <a:t>上辺</a:t>
            </a:r>
            <a:endParaRPr kumimoji="1" lang="ja-JP" altLang="en-US" sz="1000" b="1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5302590-FE4E-D031-F28C-1308049D795F}"/>
              </a:ext>
            </a:extLst>
          </p:cNvPr>
          <p:cNvSpPr txBox="1"/>
          <p:nvPr/>
        </p:nvSpPr>
        <p:spPr>
          <a:xfrm>
            <a:off x="9256475" y="1548021"/>
            <a:ext cx="552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440D972-AC3A-7856-A2A9-E2D3C4EAC789}"/>
              </a:ext>
            </a:extLst>
          </p:cNvPr>
          <p:cNvSpPr txBox="1"/>
          <p:nvPr/>
        </p:nvSpPr>
        <p:spPr>
          <a:xfrm>
            <a:off x="8703449" y="1554998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F4486D1-BE2C-F0A6-AC63-09F516F56ADA}"/>
              </a:ext>
            </a:extLst>
          </p:cNvPr>
          <p:cNvSpPr txBox="1"/>
          <p:nvPr/>
        </p:nvSpPr>
        <p:spPr>
          <a:xfrm>
            <a:off x="8247608" y="1505150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D508085-7B56-E700-8504-C6BC821EAA63}"/>
              </a:ext>
            </a:extLst>
          </p:cNvPr>
          <p:cNvSpPr txBox="1"/>
          <p:nvPr/>
        </p:nvSpPr>
        <p:spPr>
          <a:xfrm>
            <a:off x="9486519" y="1505150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06C2F01-0BDD-C118-F5BA-740DEC2C6D51}"/>
              </a:ext>
            </a:extLst>
          </p:cNvPr>
          <p:cNvSpPr txBox="1"/>
          <p:nvPr/>
        </p:nvSpPr>
        <p:spPr>
          <a:xfrm>
            <a:off x="10066897" y="1473536"/>
            <a:ext cx="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600</a:t>
            </a:r>
            <a:endParaRPr kumimoji="1" lang="ja-JP" altLang="en-US" b="1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1A0E28F-448C-BFD6-692B-18D871D81937}"/>
              </a:ext>
            </a:extLst>
          </p:cNvPr>
          <p:cNvSpPr txBox="1"/>
          <p:nvPr/>
        </p:nvSpPr>
        <p:spPr>
          <a:xfrm>
            <a:off x="9661934" y="1555816"/>
            <a:ext cx="441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/>
              <a:t>下辺</a:t>
            </a:r>
            <a:endParaRPr kumimoji="1" lang="ja-JP" altLang="en-US" sz="1000" b="1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B5141B1-562C-F817-4237-24E637E0EB4C}"/>
              </a:ext>
            </a:extLst>
          </p:cNvPr>
          <p:cNvSpPr txBox="1"/>
          <p:nvPr/>
        </p:nvSpPr>
        <p:spPr>
          <a:xfrm>
            <a:off x="10476695" y="1554998"/>
            <a:ext cx="644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85541F0-EC3E-DDDE-1D71-F10C6041DDEE}"/>
              </a:ext>
            </a:extLst>
          </p:cNvPr>
          <p:cNvSpPr txBox="1"/>
          <p:nvPr/>
        </p:nvSpPr>
        <p:spPr>
          <a:xfrm>
            <a:off x="9923839" y="1558884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5E42350-AD70-D995-5D67-A5657EB7923B}"/>
              </a:ext>
            </a:extLst>
          </p:cNvPr>
          <p:cNvSpPr txBox="1"/>
          <p:nvPr/>
        </p:nvSpPr>
        <p:spPr>
          <a:xfrm>
            <a:off x="10816322" y="1501137"/>
            <a:ext cx="95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(</a:t>
            </a:r>
            <a:r>
              <a:rPr lang="ja-JP" altLang="en-US" sz="1400" b="1"/>
              <a:t>台形</a:t>
            </a:r>
            <a:r>
              <a:rPr lang="en-US" altLang="ja-JP" sz="1400" b="1"/>
              <a:t>)</a:t>
            </a:r>
            <a:endParaRPr kumimoji="1" lang="ja-JP" altLang="en-US" sz="1400" b="1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6F1458C-09D6-1816-22ED-61723FA36FB9}"/>
              </a:ext>
            </a:extLst>
          </p:cNvPr>
          <p:cNvSpPr txBox="1"/>
          <p:nvPr/>
        </p:nvSpPr>
        <p:spPr>
          <a:xfrm>
            <a:off x="10681732" y="2557875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solidFill>
                  <a:srgbClr val="FF0000"/>
                </a:solidFill>
                <a:latin typeface="Arial Black" panose="020B0A04020102020204" pitchFamily="34" charset="0"/>
              </a:rPr>
              <a:t>25</a:t>
            </a:r>
            <a:endParaRPr kumimoji="1" lang="ja-JP" altLang="en-US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3" name="図 92" descr="グラフ">
            <a:extLst>
              <a:ext uri="{FF2B5EF4-FFF2-40B4-BE49-F238E27FC236}">
                <a16:creationId xmlns:a16="http://schemas.microsoft.com/office/drawing/2014/main" id="{D5DBB773-3551-9A4F-6B3A-7D82C9BF2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84" y="4014542"/>
            <a:ext cx="2600325" cy="1272732"/>
          </a:xfrm>
          <a:prstGeom prst="rect">
            <a:avLst/>
          </a:prstGeom>
        </p:spPr>
      </p:pic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005230E-7004-AEEA-CB39-A78E88241BBB}"/>
              </a:ext>
            </a:extLst>
          </p:cNvPr>
          <p:cNvCxnSpPr>
            <a:cxnSpLocks/>
          </p:cNvCxnSpPr>
          <p:nvPr/>
        </p:nvCxnSpPr>
        <p:spPr>
          <a:xfrm>
            <a:off x="8399587" y="2804178"/>
            <a:ext cx="309177" cy="194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EB01753D-7640-517A-36A9-42DF752C012D}"/>
              </a:ext>
            </a:extLst>
          </p:cNvPr>
          <p:cNvSpPr/>
          <p:nvPr/>
        </p:nvSpPr>
        <p:spPr>
          <a:xfrm>
            <a:off x="9598717" y="2830790"/>
            <a:ext cx="303657" cy="204841"/>
          </a:xfrm>
          <a:prstGeom prst="rightArrow">
            <a:avLst>
              <a:gd name="adj1" fmla="val 50000"/>
              <a:gd name="adj2" fmla="val 837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BD61B4C-5185-D4B9-5536-9AF8E99510F0}"/>
              </a:ext>
            </a:extLst>
          </p:cNvPr>
          <p:cNvGrpSpPr/>
          <p:nvPr/>
        </p:nvGrpSpPr>
        <p:grpSpPr>
          <a:xfrm>
            <a:off x="9753238" y="2438789"/>
            <a:ext cx="1193801" cy="939039"/>
            <a:chOff x="9808496" y="2438789"/>
            <a:chExt cx="1193801" cy="939039"/>
          </a:xfrm>
        </p:grpSpPr>
        <p:sp>
          <p:nvSpPr>
            <p:cNvPr id="24" name="星: 32 pt 23">
              <a:extLst>
                <a:ext uri="{FF2B5EF4-FFF2-40B4-BE49-F238E27FC236}">
                  <a16:creationId xmlns:a16="http://schemas.microsoft.com/office/drawing/2014/main" id="{0B82D3C3-E58F-2CC4-75B0-F1DD2C3AA31B}"/>
                </a:ext>
              </a:extLst>
            </p:cNvPr>
            <p:cNvSpPr/>
            <p:nvPr/>
          </p:nvSpPr>
          <p:spPr>
            <a:xfrm>
              <a:off x="9935877" y="2438789"/>
              <a:ext cx="939039" cy="939039"/>
            </a:xfrm>
            <a:prstGeom prst="star3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C666C95-B35F-BE72-EAA3-C3E24E348A94}"/>
                </a:ext>
              </a:extLst>
            </p:cNvPr>
            <p:cNvSpPr txBox="1"/>
            <p:nvPr/>
          </p:nvSpPr>
          <p:spPr>
            <a:xfrm>
              <a:off x="9935877" y="2629544"/>
              <a:ext cx="939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半額</a:t>
              </a:r>
              <a:endParaRPr kumimoji="1" lang="ja-JP" altLang="en-US" sz="28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D04A591-73F4-5726-4DA5-9239DDADCF92}"/>
                </a:ext>
              </a:extLst>
            </p:cNvPr>
            <p:cNvSpPr txBox="1"/>
            <p:nvPr/>
          </p:nvSpPr>
          <p:spPr>
            <a:xfrm>
              <a:off x="9808496" y="2590689"/>
              <a:ext cx="119380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広告枠リリース記念</a:t>
              </a:r>
              <a:endParaRPr kumimoji="1" lang="ja-JP" altLang="en-US" sz="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F923D04-1E25-118B-82F7-A5724767DACB}"/>
                </a:ext>
              </a:extLst>
            </p:cNvPr>
            <p:cNvSpPr txBox="1"/>
            <p:nvPr/>
          </p:nvSpPr>
          <p:spPr>
            <a:xfrm>
              <a:off x="9808496" y="3018284"/>
              <a:ext cx="1193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キャンペーン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CB5E416-5B8B-0E5E-3601-FF8F0923B36E}"/>
              </a:ext>
            </a:extLst>
          </p:cNvPr>
          <p:cNvGrpSpPr/>
          <p:nvPr/>
        </p:nvGrpSpPr>
        <p:grpSpPr>
          <a:xfrm>
            <a:off x="6145213" y="4414395"/>
            <a:ext cx="2596396" cy="488649"/>
            <a:chOff x="6145213" y="4414395"/>
            <a:chExt cx="2292586" cy="48864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2C79651-B5B3-D65D-0F5B-B7654C5D142C}"/>
                </a:ext>
              </a:extLst>
            </p:cNvPr>
            <p:cNvSpPr/>
            <p:nvPr/>
          </p:nvSpPr>
          <p:spPr>
            <a:xfrm>
              <a:off x="6187040" y="4520199"/>
              <a:ext cx="2140945" cy="382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31D7F0B-1129-9ABF-EE79-2DE2FCE1090D}"/>
                </a:ext>
              </a:extLst>
            </p:cNvPr>
            <p:cNvSpPr txBox="1"/>
            <p:nvPr/>
          </p:nvSpPr>
          <p:spPr>
            <a:xfrm>
              <a:off x="6145213" y="4603160"/>
              <a:ext cx="2292586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ja-JP"/>
              </a:defPPr>
              <a:lvl1pPr algn="ctr">
                <a:defRPr sz="12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en-US" altLang="ja-JP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2024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年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7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月11日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（木）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～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8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30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（金）</a:t>
              </a:r>
              <a:endParaRPr lang="en-US" altLang="ja-JP" sz="1050">
                <a:solidFill>
                  <a:schemeClr val="tx1"/>
                </a:solidFill>
                <a:latin typeface="HGS創英角ｺﾞｼｯｸUB"/>
                <a:ea typeface="HGS創英角ｺﾞｼｯｸUB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5E31F66E-B174-A3A6-75F9-ED344C5D1AD8}"/>
                </a:ext>
              </a:extLst>
            </p:cNvPr>
            <p:cNvSpPr/>
            <p:nvPr/>
          </p:nvSpPr>
          <p:spPr>
            <a:xfrm>
              <a:off x="6704524" y="4474997"/>
              <a:ext cx="1105976" cy="108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6E39515-30D5-8BEC-13AE-E15AB6A7D1A6}"/>
                </a:ext>
              </a:extLst>
            </p:cNvPr>
            <p:cNvSpPr txBox="1"/>
            <p:nvPr/>
          </p:nvSpPr>
          <p:spPr>
            <a:xfrm>
              <a:off x="6636261" y="4414395"/>
              <a:ext cx="1242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ja-JP" altLang="en-US" sz="800" b="0">
                  <a:solidFill>
                    <a:schemeClr val="tx1"/>
                  </a:solidFill>
                </a:rPr>
                <a:t>半額キャンペーン期間</a:t>
              </a:r>
              <a:endParaRPr lang="en-US" altLang="ja-JP" sz="800" b="0">
                <a:solidFill>
                  <a:schemeClr val="tx1"/>
                </a:solidFill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2931CE-32B2-3602-0CF2-5923DA69AC04}"/>
              </a:ext>
            </a:extLst>
          </p:cNvPr>
          <p:cNvSpPr txBox="1"/>
          <p:nvPr/>
        </p:nvSpPr>
        <p:spPr>
          <a:xfrm>
            <a:off x="219661" y="1007114"/>
            <a:ext cx="559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各打席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間の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仕切り板に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御社ご希望のデザインを</a:t>
            </a:r>
            <a:r>
              <a:rPr lang="en-US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45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面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掲出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いたします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b="1"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200" b="1">
                <a:ea typeface="游ゴシック" panose="020B0400000000000000" pitchFamily="50" charset="-128"/>
                <a:cs typeface="ＭＳ Ｐゴシック" panose="020B0600070205080204" pitchFamily="50" charset="-128"/>
              </a:rPr>
              <a:t>打席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利用中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（１～２時間程度）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確実にリーチできます。</a:t>
            </a:r>
            <a:endParaRPr kumimoji="1" lang="ja-JP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EA6A3FA-E6E8-8E2D-0300-4D64E7EED515}"/>
              </a:ext>
            </a:extLst>
          </p:cNvPr>
          <p:cNvSpPr txBox="1"/>
          <p:nvPr/>
        </p:nvSpPr>
        <p:spPr>
          <a:xfrm>
            <a:off x="6101906" y="4054978"/>
            <a:ext cx="3961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en-US" altLang="ja-JP" sz="800"/>
              <a:t>※</a:t>
            </a:r>
            <a:r>
              <a:rPr lang="ja-JP" altLang="en-US" sz="800"/>
              <a:t>各階</a:t>
            </a:r>
            <a:r>
              <a:rPr lang="en-US" altLang="ja-JP" sz="800"/>
              <a:t>100</a:t>
            </a:r>
            <a:r>
              <a:rPr lang="ja-JP" altLang="en-US" sz="800"/>
              <a:t>打席のうち、左打ち用打席があるため調整の上</a:t>
            </a:r>
            <a:r>
              <a:rPr lang="en-US" altLang="ja-JP" sz="800"/>
              <a:t>45</a:t>
            </a:r>
            <a:r>
              <a:rPr lang="ja-JP" altLang="en-US" sz="800"/>
              <a:t>打席に掲出します。</a:t>
            </a:r>
            <a:endParaRPr lang="en-US" altLang="ja-JP" sz="800"/>
          </a:p>
        </p:txBody>
      </p:sp>
    </p:spTree>
    <p:extLst>
      <p:ext uri="{BB962C8B-B14F-4D97-AF65-F5344CB8AC3E}">
        <p14:creationId xmlns:p14="http://schemas.microsoft.com/office/powerpoint/2010/main" val="374624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中程度の精度で">
            <a:extLst>
              <a:ext uri="{FF2B5EF4-FFF2-40B4-BE49-F238E27FC236}">
                <a16:creationId xmlns:a16="http://schemas.microsoft.com/office/drawing/2014/main" id="{B2729203-8A15-79A7-77B1-01720F86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7" b="10919"/>
          <a:stretch/>
        </p:blipFill>
        <p:spPr>
          <a:xfrm>
            <a:off x="10116661" y="3392635"/>
            <a:ext cx="1828958" cy="1991903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D26FC05-6B80-606C-0BF6-B852AF0D46CB}"/>
              </a:ext>
            </a:extLst>
          </p:cNvPr>
          <p:cNvSpPr/>
          <p:nvPr/>
        </p:nvSpPr>
        <p:spPr>
          <a:xfrm>
            <a:off x="2697" y="485458"/>
            <a:ext cx="12192000" cy="486659"/>
          </a:xfrm>
          <a:prstGeom prst="rect">
            <a:avLst/>
          </a:prstGeom>
          <a:solidFill>
            <a:srgbClr val="3CC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07E037-AC73-D4C0-6AE8-7B64B86756F2}"/>
              </a:ext>
            </a:extLst>
          </p:cNvPr>
          <p:cNvSpPr txBox="1"/>
          <p:nvPr/>
        </p:nvSpPr>
        <p:spPr>
          <a:xfrm>
            <a:off x="7462043" y="1921607"/>
            <a:ext cx="1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打席テーブル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56A34F-8633-A00D-4203-96378EFDAFA5}"/>
              </a:ext>
            </a:extLst>
          </p:cNvPr>
          <p:cNvGrpSpPr/>
          <p:nvPr/>
        </p:nvGrpSpPr>
        <p:grpSpPr>
          <a:xfrm>
            <a:off x="7191419" y="5567583"/>
            <a:ext cx="4804142" cy="944293"/>
            <a:chOff x="7198126" y="5708516"/>
            <a:chExt cx="4804142" cy="94429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CA83CF-300D-6C4B-5996-9B91D52CB58C}"/>
                </a:ext>
              </a:extLst>
            </p:cNvPr>
            <p:cNvSpPr/>
            <p:nvPr/>
          </p:nvSpPr>
          <p:spPr>
            <a:xfrm>
              <a:off x="7198126" y="5728447"/>
              <a:ext cx="4704345" cy="92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1ABBA8E-6CB0-5F57-C397-3D2BD49DBCEF}"/>
                </a:ext>
              </a:extLst>
            </p:cNvPr>
            <p:cNvSpPr/>
            <p:nvPr/>
          </p:nvSpPr>
          <p:spPr>
            <a:xfrm>
              <a:off x="7198126" y="5728447"/>
              <a:ext cx="4698629" cy="237136"/>
            </a:xfrm>
            <a:prstGeom prst="rect">
              <a:avLst/>
            </a:prstGeom>
            <a:solidFill>
              <a:srgbClr val="485BB3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B7C5570-32D0-6746-EF01-9785E4356FC7}"/>
                </a:ext>
              </a:extLst>
            </p:cNvPr>
            <p:cNvSpPr txBox="1"/>
            <p:nvPr/>
          </p:nvSpPr>
          <p:spPr>
            <a:xfrm>
              <a:off x="10248313" y="6059238"/>
              <a:ext cx="170783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800">
                  <a:latin typeface="メイリオ"/>
                  <a:ea typeface="メイリオ"/>
                </a:rPr>
                <a:t>【</a:t>
              </a:r>
              <a:r>
                <a:rPr kumimoji="1" lang="ja-JP" altLang="en-US" sz="800">
                  <a:latin typeface="メイリオ"/>
                  <a:ea typeface="メイリオ"/>
                </a:rPr>
                <a:t>受付時間</a:t>
              </a:r>
              <a:r>
                <a:rPr kumimoji="1" lang="en-US" altLang="ja-JP" sz="800">
                  <a:latin typeface="メイリオ"/>
                  <a:ea typeface="メイリオ"/>
                </a:rPr>
                <a:t>】</a:t>
              </a:r>
              <a:r>
                <a:rPr kumimoji="1" lang="ja-JP" altLang="en-US" sz="800">
                  <a:latin typeface="メイリオ"/>
                  <a:ea typeface="メイリオ"/>
                </a:rPr>
                <a:t>平日</a:t>
              </a:r>
              <a:r>
                <a:rPr lang="en-US" altLang="ja-JP" sz="800">
                  <a:latin typeface="メイリオ"/>
                  <a:ea typeface="メイリオ"/>
                </a:rPr>
                <a:t>9:30</a:t>
              </a:r>
              <a:r>
                <a:rPr kumimoji="1" lang="ja-JP" altLang="en-US" sz="800">
                  <a:latin typeface="メイリオ"/>
                  <a:ea typeface="メイリオ"/>
                </a:rPr>
                <a:t>～</a:t>
              </a:r>
              <a:r>
                <a:rPr kumimoji="1" lang="en-US" altLang="ja-JP" sz="800">
                  <a:latin typeface="メイリオ"/>
                  <a:ea typeface="メイリオ"/>
                </a:rPr>
                <a:t>18</a:t>
              </a:r>
              <a:r>
                <a:rPr lang="en-US" altLang="ja-JP" sz="800">
                  <a:latin typeface="メイリオ"/>
                  <a:ea typeface="メイリオ"/>
                </a:rPr>
                <a:t>:00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5EFFE0A-7997-5DC1-FC99-EF937E72B1AD}"/>
                </a:ext>
              </a:extLst>
            </p:cNvPr>
            <p:cNvSpPr txBox="1"/>
            <p:nvPr/>
          </p:nvSpPr>
          <p:spPr>
            <a:xfrm>
              <a:off x="7277838" y="6334439"/>
              <a:ext cx="15085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株式会社サムライ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88EEFA-F1E7-A9F0-79A3-F64A074BCA90}"/>
                </a:ext>
              </a:extLst>
            </p:cNvPr>
            <p:cNvSpPr txBox="1"/>
            <p:nvPr/>
          </p:nvSpPr>
          <p:spPr>
            <a:xfrm>
              <a:off x="8974301" y="6371932"/>
              <a:ext cx="30279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50">
                  <a:latin typeface="+mn-ea"/>
                </a:rPr>
                <a:t>〒</a:t>
              </a:r>
              <a:r>
                <a:rPr lang="en-US" altLang="ja-JP" sz="950">
                  <a:latin typeface="+mn-ea"/>
                </a:rPr>
                <a:t>338-0012 </a:t>
              </a:r>
              <a:r>
                <a:rPr lang="ja-JP" altLang="en-US" sz="950">
                  <a:latin typeface="+mn-ea"/>
                </a:rPr>
                <a:t>埼玉県さいたま市中央区大戸</a:t>
              </a:r>
              <a:r>
                <a:rPr lang="en-US" altLang="ja-JP" sz="950">
                  <a:latin typeface="+mn-ea"/>
                </a:rPr>
                <a:t>5-20-1</a:t>
              </a:r>
              <a:endParaRPr lang="ja-JP" altLang="en-US" sz="950">
                <a:latin typeface="+mn-ea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B5C3F9F-767C-8952-A3EA-0E87B99F401C}"/>
                </a:ext>
              </a:extLst>
            </p:cNvPr>
            <p:cNvGrpSpPr/>
            <p:nvPr/>
          </p:nvGrpSpPr>
          <p:grpSpPr>
            <a:xfrm>
              <a:off x="7361434" y="5955993"/>
              <a:ext cx="2784411" cy="461665"/>
              <a:chOff x="7361434" y="2880611"/>
              <a:chExt cx="2784411" cy="461665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1508DE-1708-97EE-4EF1-97548C457993}"/>
                  </a:ext>
                </a:extLst>
              </p:cNvPr>
              <p:cNvSpPr txBox="1"/>
              <p:nvPr/>
            </p:nvSpPr>
            <p:spPr>
              <a:xfrm>
                <a:off x="7589676" y="2880611"/>
                <a:ext cx="25561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b="1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048-834-3311</a:t>
                </a:r>
                <a:endParaRPr lang="ja-JP" altLang="en-US" sz="2400" b="1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0169A5BF-0F56-D4D1-B6FC-AA6AFE43F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434" y="2964034"/>
                <a:ext cx="300183" cy="298489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468CFDD-19FF-2309-241C-3BDEE3773A65}"/>
                </a:ext>
              </a:extLst>
            </p:cNvPr>
            <p:cNvGrpSpPr/>
            <p:nvPr/>
          </p:nvGrpSpPr>
          <p:grpSpPr>
            <a:xfrm>
              <a:off x="10123694" y="6195932"/>
              <a:ext cx="1773061" cy="253916"/>
              <a:chOff x="10123694" y="3096735"/>
              <a:chExt cx="1773061" cy="253916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3601D3-7A50-EBAC-248D-93283D1E88BC}"/>
                  </a:ext>
                </a:extLst>
              </p:cNvPr>
              <p:cNvSpPr txBox="1"/>
              <p:nvPr/>
            </p:nvSpPr>
            <p:spPr>
              <a:xfrm>
                <a:off x="10188920" y="3096735"/>
                <a:ext cx="1707835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50">
                    <a:latin typeface="+mn-ea"/>
                  </a:rPr>
                  <a:t>daigo-k@samurai86.net</a:t>
                </a:r>
                <a:endParaRPr lang="ja-JP" altLang="en-US" sz="1050">
                  <a:latin typeface="+mn-ea"/>
                </a:endParaRPr>
              </a:p>
            </p:txBody>
          </p:sp>
          <p:pic>
            <p:nvPicPr>
              <p:cNvPr id="42" name="図 41" descr="アイコン">
                <a:extLst>
                  <a:ext uri="{FF2B5EF4-FFF2-40B4-BE49-F238E27FC236}">
                    <a16:creationId xmlns:a16="http://schemas.microsoft.com/office/drawing/2014/main" id="{BB944418-E9DB-EA2E-2573-881C119B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94" y="3162487"/>
                <a:ext cx="131381" cy="102925"/>
              </a:xfrm>
              <a:prstGeom prst="rect">
                <a:avLst/>
              </a:prstGeom>
            </p:spPr>
          </p:pic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F96EAFD-C19D-F9A9-4AB0-902CF0331A51}"/>
                </a:ext>
              </a:extLst>
            </p:cNvPr>
            <p:cNvSpPr txBox="1"/>
            <p:nvPr/>
          </p:nvSpPr>
          <p:spPr>
            <a:xfrm>
              <a:off x="8594701" y="5708516"/>
              <a:ext cx="1905479" cy="27699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kumimoji="1" lang="ja-JP" altLang="en-US" sz="1200" b="1" spc="300">
                  <a:solidFill>
                    <a:schemeClr val="bg1"/>
                  </a:solidFill>
                  <a:latin typeface="+mn-ea"/>
                </a:rPr>
                <a:t>お問い合わせ先</a:t>
              </a:r>
              <a:endParaRPr lang="ja-JP" altLang="en-US" sz="1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5BBF2C55-7C2F-838F-2BCC-F6FF735C820F}"/>
              </a:ext>
            </a:extLst>
          </p:cNvPr>
          <p:cNvSpPr txBox="1"/>
          <p:nvPr/>
        </p:nvSpPr>
        <p:spPr>
          <a:xfrm>
            <a:off x="219661" y="1008090"/>
            <a:ext cx="57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打席テーブル</a:t>
            </a:r>
            <a:r>
              <a:rPr lang="en-US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90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台に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ステッカー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を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掲出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いたします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b="1"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文字や二次元コードを読み込むメディアとして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も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おすすめ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です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kumimoji="1" lang="ja-JP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F7B8F16C-39E9-D5DD-8C01-FA6B46BA8630}"/>
              </a:ext>
            </a:extLst>
          </p:cNvPr>
          <p:cNvSpPr txBox="1"/>
          <p:nvPr/>
        </p:nvSpPr>
        <p:spPr>
          <a:xfrm>
            <a:off x="8620872" y="1431225"/>
            <a:ext cx="59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182</a:t>
            </a:r>
            <a:endParaRPr kumimoji="1" lang="ja-JP" altLang="en-US" b="1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0B7644D3-9DCC-3982-63B8-5500AF4906F7}"/>
              </a:ext>
            </a:extLst>
          </p:cNvPr>
          <p:cNvSpPr txBox="1"/>
          <p:nvPr/>
        </p:nvSpPr>
        <p:spPr>
          <a:xfrm>
            <a:off x="8490658" y="1512210"/>
            <a:ext cx="364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H</a:t>
            </a:r>
            <a:endParaRPr kumimoji="1" lang="ja-JP" altLang="en-US" sz="1050" b="1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2609721C-5687-DEFA-19EF-D1626B9B4D92}"/>
              </a:ext>
            </a:extLst>
          </p:cNvPr>
          <p:cNvSpPr txBox="1"/>
          <p:nvPr/>
        </p:nvSpPr>
        <p:spPr>
          <a:xfrm>
            <a:off x="9023604" y="1516250"/>
            <a:ext cx="604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0A125A37-9593-DDC7-A3DE-F5A7F2939D32}"/>
              </a:ext>
            </a:extLst>
          </p:cNvPr>
          <p:cNvSpPr txBox="1"/>
          <p:nvPr/>
        </p:nvSpPr>
        <p:spPr>
          <a:xfrm>
            <a:off x="9652975" y="1429475"/>
            <a:ext cx="6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257</a:t>
            </a:r>
            <a:endParaRPr kumimoji="1" lang="ja-JP" altLang="en-US" b="1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7396FFD1-AC38-E039-F0EC-3684CAB3771C}"/>
              </a:ext>
            </a:extLst>
          </p:cNvPr>
          <p:cNvSpPr txBox="1"/>
          <p:nvPr/>
        </p:nvSpPr>
        <p:spPr>
          <a:xfrm>
            <a:off x="10051134" y="1512626"/>
            <a:ext cx="552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BA12975-99F2-88C4-37BF-680033DBFB62}"/>
              </a:ext>
            </a:extLst>
          </p:cNvPr>
          <p:cNvSpPr txBox="1"/>
          <p:nvPr/>
        </p:nvSpPr>
        <p:spPr>
          <a:xfrm>
            <a:off x="9498108" y="1519603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517A9B7-EDFB-FF98-7CD7-3A5C5A8E2906}"/>
              </a:ext>
            </a:extLst>
          </p:cNvPr>
          <p:cNvSpPr txBox="1"/>
          <p:nvPr/>
        </p:nvSpPr>
        <p:spPr>
          <a:xfrm>
            <a:off x="9286124" y="1469755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0BDB65F9-5B33-D3A8-2C91-22880594C57D}"/>
              </a:ext>
            </a:extLst>
          </p:cNvPr>
          <p:cNvGrpSpPr/>
          <p:nvPr/>
        </p:nvGrpSpPr>
        <p:grpSpPr>
          <a:xfrm>
            <a:off x="7460210" y="2335458"/>
            <a:ext cx="2201724" cy="369332"/>
            <a:chOff x="7460210" y="2307677"/>
            <a:chExt cx="2201724" cy="369332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6E8729D-E487-9214-58AC-06EAC0FC40AF}"/>
                </a:ext>
              </a:extLst>
            </p:cNvPr>
            <p:cNvSpPr txBox="1"/>
            <p:nvPr/>
          </p:nvSpPr>
          <p:spPr>
            <a:xfrm>
              <a:off x="8252040" y="2307677"/>
              <a:ext cx="489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/>
                <a:t>90</a:t>
              </a:r>
              <a:endParaRPr kumimoji="1" lang="ja-JP" altLang="en-US" b="1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C52B9416-DD58-A030-821C-E85B2D4A28FC}"/>
                </a:ext>
              </a:extLst>
            </p:cNvPr>
            <p:cNvSpPr txBox="1"/>
            <p:nvPr/>
          </p:nvSpPr>
          <p:spPr>
            <a:xfrm>
              <a:off x="8550425" y="2387345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/>
                <a:t>打席</a:t>
              </a:r>
              <a:r>
                <a:rPr kumimoji="1" lang="ja-JP" altLang="en-US" sz="1050" b="1"/>
                <a:t>／</a:t>
              </a:r>
              <a:r>
                <a:rPr kumimoji="1" lang="en-US" altLang="ja-JP" sz="1050" b="1"/>
                <a:t>100</a:t>
              </a:r>
              <a:r>
                <a:rPr kumimoji="1" lang="ja-JP" altLang="en-US" sz="1050" b="1"/>
                <a:t>打席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8CB355EC-4EEF-E698-EBFF-3937032572AE}"/>
                </a:ext>
              </a:extLst>
            </p:cNvPr>
            <p:cNvSpPr txBox="1"/>
            <p:nvPr/>
          </p:nvSpPr>
          <p:spPr>
            <a:xfrm>
              <a:off x="7460210" y="2337308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0DC732C3-33EC-8655-7274-2C8AC10F7CDD}"/>
              </a:ext>
            </a:extLst>
          </p:cNvPr>
          <p:cNvGrpSpPr/>
          <p:nvPr/>
        </p:nvGrpSpPr>
        <p:grpSpPr>
          <a:xfrm>
            <a:off x="6170160" y="1489850"/>
            <a:ext cx="1210325" cy="276999"/>
            <a:chOff x="6170160" y="1489850"/>
            <a:chExt cx="1210325" cy="276999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FF46F561-48C2-14CD-8E25-4860E6E5FB9C}"/>
                </a:ext>
              </a:extLst>
            </p:cNvPr>
            <p:cNvSpPr/>
            <p:nvPr/>
          </p:nvSpPr>
          <p:spPr>
            <a:xfrm>
              <a:off x="6170160" y="151102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51F1C3E-0B32-AC4B-77F7-D4C27FEA0F19}"/>
                </a:ext>
              </a:extLst>
            </p:cNvPr>
            <p:cNvSpPr txBox="1"/>
            <p:nvPr/>
          </p:nvSpPr>
          <p:spPr>
            <a:xfrm>
              <a:off x="6194877" y="148985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広告面サイズ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28638EC-09A3-1476-BBE8-4849C018C204}"/>
              </a:ext>
            </a:extLst>
          </p:cNvPr>
          <p:cNvGrpSpPr/>
          <p:nvPr/>
        </p:nvGrpSpPr>
        <p:grpSpPr>
          <a:xfrm>
            <a:off x="6170160" y="1940101"/>
            <a:ext cx="1210325" cy="276999"/>
            <a:chOff x="6170160" y="1938316"/>
            <a:chExt cx="1210325" cy="276999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42A9374A-A230-C4C0-6DFC-6567A27BF96C}"/>
                </a:ext>
              </a:extLst>
            </p:cNvPr>
            <p:cNvSpPr/>
            <p:nvPr/>
          </p:nvSpPr>
          <p:spPr>
            <a:xfrm>
              <a:off x="6170160" y="1959492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B4C9624D-9C6D-EE8B-8D8D-8E4E5D76EB82}"/>
                </a:ext>
              </a:extLst>
            </p:cNvPr>
            <p:cNvSpPr txBox="1"/>
            <p:nvPr/>
          </p:nvSpPr>
          <p:spPr>
            <a:xfrm>
              <a:off x="6194877" y="1938316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場　所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4E19F60F-E777-F172-A67E-7EABB53992B2}"/>
              </a:ext>
            </a:extLst>
          </p:cNvPr>
          <p:cNvGrpSpPr/>
          <p:nvPr/>
        </p:nvGrpSpPr>
        <p:grpSpPr>
          <a:xfrm>
            <a:off x="6170160" y="2390352"/>
            <a:ext cx="1210325" cy="276999"/>
            <a:chOff x="6170160" y="2394818"/>
            <a:chExt cx="1210325" cy="276999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B1A48B-3A4E-EA35-0DAB-2014FBDCA94A}"/>
                </a:ext>
              </a:extLst>
            </p:cNvPr>
            <p:cNvSpPr/>
            <p:nvPr/>
          </p:nvSpPr>
          <p:spPr>
            <a:xfrm>
              <a:off x="6170160" y="2415994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A05D963-C6AE-B7D6-F38E-5898875616F4}"/>
                </a:ext>
              </a:extLst>
            </p:cNvPr>
            <p:cNvSpPr txBox="1"/>
            <p:nvPr/>
          </p:nvSpPr>
          <p:spPr>
            <a:xfrm>
              <a:off x="6194877" y="2394818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面</a:t>
              </a:r>
              <a:r>
                <a:rPr kumimoji="1" lang="ja-JP" altLang="en-US" sz="1200" b="1">
                  <a:solidFill>
                    <a:schemeClr val="bg1"/>
                  </a:solidFill>
                </a:rPr>
                <a:t>　数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F9ACBBF-8F22-087C-A416-A7D29C853BB1}"/>
              </a:ext>
            </a:extLst>
          </p:cNvPr>
          <p:cNvGrpSpPr/>
          <p:nvPr/>
        </p:nvGrpSpPr>
        <p:grpSpPr>
          <a:xfrm>
            <a:off x="6170160" y="2840603"/>
            <a:ext cx="1210325" cy="261610"/>
            <a:chOff x="6170160" y="2902818"/>
            <a:chExt cx="1210325" cy="261610"/>
          </a:xfrm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D3BF92D-80A9-6D8C-B4C4-1E046D552970}"/>
                </a:ext>
              </a:extLst>
            </p:cNvPr>
            <p:cNvSpPr/>
            <p:nvPr/>
          </p:nvSpPr>
          <p:spPr>
            <a:xfrm>
              <a:off x="6170160" y="2915528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2C06D10-913B-29B3-C8AB-CDBCFDDC14F3}"/>
                </a:ext>
              </a:extLst>
            </p:cNvPr>
            <p:cNvSpPr txBox="1"/>
            <p:nvPr/>
          </p:nvSpPr>
          <p:spPr>
            <a:xfrm>
              <a:off x="6194876" y="2902818"/>
              <a:ext cx="1185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>
                  <a:solidFill>
                    <a:schemeClr val="bg1"/>
                  </a:solidFill>
                </a:rPr>
                <a:t>掲出料金／期間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C3595277-3195-837D-D885-916E7DD831CE}"/>
              </a:ext>
            </a:extLst>
          </p:cNvPr>
          <p:cNvGrpSpPr/>
          <p:nvPr/>
        </p:nvGrpSpPr>
        <p:grpSpPr>
          <a:xfrm>
            <a:off x="6170160" y="3275465"/>
            <a:ext cx="1210325" cy="276999"/>
            <a:chOff x="6170160" y="3194919"/>
            <a:chExt cx="1210325" cy="276999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52F996EB-382E-6F51-8BCF-C55F2D5622FC}"/>
                </a:ext>
              </a:extLst>
            </p:cNvPr>
            <p:cNvSpPr/>
            <p:nvPr/>
          </p:nvSpPr>
          <p:spPr>
            <a:xfrm>
              <a:off x="6170160" y="3216095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CE1B347C-D192-09CA-D7FC-6E97A987BA47}"/>
                </a:ext>
              </a:extLst>
            </p:cNvPr>
            <p:cNvSpPr txBox="1"/>
            <p:nvPr/>
          </p:nvSpPr>
          <p:spPr>
            <a:xfrm>
              <a:off x="6194877" y="3194919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製作施工費</a:t>
              </a: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D6642C72-FD79-2178-5C40-A5D157BF8DAC}"/>
              </a:ext>
            </a:extLst>
          </p:cNvPr>
          <p:cNvGrpSpPr/>
          <p:nvPr/>
        </p:nvGrpSpPr>
        <p:grpSpPr>
          <a:xfrm>
            <a:off x="6170160" y="3725718"/>
            <a:ext cx="1210325" cy="276999"/>
            <a:chOff x="6170160" y="3583410"/>
            <a:chExt cx="1210325" cy="27699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1297C6C8-A65F-835C-E81B-94571CBF9775}"/>
                </a:ext>
              </a:extLst>
            </p:cNvPr>
            <p:cNvSpPr/>
            <p:nvPr/>
          </p:nvSpPr>
          <p:spPr>
            <a:xfrm>
              <a:off x="6170160" y="360458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4AE349A-EBD3-E86D-C18C-E3C16C23DE73}"/>
                </a:ext>
              </a:extLst>
            </p:cNvPr>
            <p:cNvSpPr txBox="1"/>
            <p:nvPr/>
          </p:nvSpPr>
          <p:spPr>
            <a:xfrm>
              <a:off x="6194877" y="358341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仕　様</a:t>
              </a:r>
              <a:endParaRPr kumimoji="1" lang="ja-JP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71F8FD1A-BD63-BCEF-BFF2-92040A328D7E}"/>
              </a:ext>
            </a:extLst>
          </p:cNvPr>
          <p:cNvGrpSpPr/>
          <p:nvPr/>
        </p:nvGrpSpPr>
        <p:grpSpPr>
          <a:xfrm>
            <a:off x="7460210" y="3234084"/>
            <a:ext cx="2201724" cy="369332"/>
            <a:chOff x="7460210" y="3217844"/>
            <a:chExt cx="2201724" cy="369332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E537E9C7-8460-1040-A170-7042826497F7}"/>
                </a:ext>
              </a:extLst>
            </p:cNvPr>
            <p:cNvSpPr txBox="1"/>
            <p:nvPr/>
          </p:nvSpPr>
          <p:spPr>
            <a:xfrm>
              <a:off x="8252040" y="3217844"/>
              <a:ext cx="489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/>
                <a:t>45</a:t>
              </a:r>
              <a:endParaRPr kumimoji="1" lang="ja-JP" altLang="en-US" b="1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99BD2A1-5DEB-FA8F-E6C4-CE48D7D99F85}"/>
                </a:ext>
              </a:extLst>
            </p:cNvPr>
            <p:cNvSpPr txBox="1"/>
            <p:nvPr/>
          </p:nvSpPr>
          <p:spPr>
            <a:xfrm>
              <a:off x="8550425" y="329751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万円／一式</a:t>
              </a: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941F7CAC-B6B3-08C4-AAAB-2F65BFA2E2D8}"/>
                </a:ext>
              </a:extLst>
            </p:cNvPr>
            <p:cNvSpPr txBox="1"/>
            <p:nvPr/>
          </p:nvSpPr>
          <p:spPr>
            <a:xfrm>
              <a:off x="7460210" y="3247475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A1D0B09-4F48-2629-D00E-93EF7C4D657F}"/>
              </a:ext>
            </a:extLst>
          </p:cNvPr>
          <p:cNvSpPr txBox="1"/>
          <p:nvPr/>
        </p:nvSpPr>
        <p:spPr>
          <a:xfrm>
            <a:off x="7455800" y="3699875"/>
            <a:ext cx="156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再剥離シート</a:t>
            </a:r>
            <a:endParaRPr kumimoji="1" lang="ja-JP" altLang="en-US" sz="14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61838E-1EB5-8FED-EA39-1FD08B1304B2}"/>
              </a:ext>
            </a:extLst>
          </p:cNvPr>
          <p:cNvSpPr txBox="1"/>
          <p:nvPr/>
        </p:nvSpPr>
        <p:spPr>
          <a:xfrm>
            <a:off x="7455800" y="1471639"/>
            <a:ext cx="121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/>
              <a:t>B5</a:t>
            </a:r>
            <a:r>
              <a:rPr kumimoji="1" lang="ja-JP" altLang="en-US" sz="1400" b="1"/>
              <a:t>サイズ横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F5249-605F-484D-6788-A549F932BD0C}"/>
              </a:ext>
            </a:extLst>
          </p:cNvPr>
          <p:cNvSpPr txBox="1"/>
          <p:nvPr/>
        </p:nvSpPr>
        <p:spPr>
          <a:xfrm>
            <a:off x="11061511" y="5362450"/>
            <a:ext cx="999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/>
              <a:t>（単位：</a:t>
            </a:r>
            <a:r>
              <a:rPr kumimoji="1" lang="en-US" altLang="ja-JP" sz="900" b="1"/>
              <a:t>mm</a:t>
            </a:r>
            <a:r>
              <a:rPr kumimoji="1" lang="ja-JP" altLang="en-US" sz="900" b="1"/>
              <a:t>）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155905A-6BCE-E3EC-5F02-4C6C42F83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7963"/>
          <a:stretch/>
        </p:blipFill>
        <p:spPr>
          <a:xfrm>
            <a:off x="296236" y="1472772"/>
            <a:ext cx="5709286" cy="506348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7C39FB-D4DE-A7E0-4224-6A7DB046DF58}"/>
              </a:ext>
            </a:extLst>
          </p:cNvPr>
          <p:cNvSpPr txBox="1"/>
          <p:nvPr/>
        </p:nvSpPr>
        <p:spPr>
          <a:xfrm>
            <a:off x="6101906" y="4054978"/>
            <a:ext cx="3756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en-US" altLang="ja-JP" sz="800"/>
              <a:t>※</a:t>
            </a:r>
            <a:r>
              <a:rPr lang="ja-JP" altLang="en-US" sz="800"/>
              <a:t>各階</a:t>
            </a:r>
            <a:r>
              <a:rPr lang="en-US" altLang="ja-JP" sz="800"/>
              <a:t>100</a:t>
            </a:r>
            <a:r>
              <a:rPr lang="ja-JP" altLang="en-US" sz="800"/>
              <a:t>打席のうち、左打ち用打席があるため調整の上</a:t>
            </a:r>
            <a:r>
              <a:rPr lang="en-US" altLang="ja-JP" sz="800"/>
              <a:t>90</a:t>
            </a:r>
            <a:r>
              <a:rPr lang="ja-JP" altLang="en-US" sz="800"/>
              <a:t>面に掲出します。</a:t>
            </a:r>
            <a:endParaRPr lang="en-US" altLang="ja-JP" sz="8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B5993D-444B-7DEB-FE16-F79F5AD494CD}"/>
              </a:ext>
            </a:extLst>
          </p:cNvPr>
          <p:cNvSpPr txBox="1"/>
          <p:nvPr/>
        </p:nvSpPr>
        <p:spPr>
          <a:xfrm>
            <a:off x="6101906" y="4227286"/>
            <a:ext cx="2339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※</a:t>
            </a:r>
            <a:r>
              <a:rPr kumimoji="1" lang="ja-JP" altLang="en-US" sz="800"/>
              <a:t>デザイン数が３点以上の場合、別途お見積り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3C99570-9267-0CDD-1B36-6BBC4AA59488}"/>
              </a:ext>
            </a:extLst>
          </p:cNvPr>
          <p:cNvGrpSpPr/>
          <p:nvPr/>
        </p:nvGrpSpPr>
        <p:grpSpPr>
          <a:xfrm>
            <a:off x="7460210" y="2738124"/>
            <a:ext cx="2201724" cy="369332"/>
            <a:chOff x="7460210" y="2769111"/>
            <a:chExt cx="2201724" cy="369332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AF7DC9D-1866-6A3E-2376-F9B8C08F5CB0}"/>
                </a:ext>
              </a:extLst>
            </p:cNvPr>
            <p:cNvSpPr txBox="1"/>
            <p:nvPr/>
          </p:nvSpPr>
          <p:spPr>
            <a:xfrm>
              <a:off x="8252040" y="2769111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45</a:t>
              </a:r>
              <a:endParaRPr kumimoji="1" lang="ja-JP" altLang="en-US" b="1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99228BF-CE28-80F9-DC85-2BDE2A9763E1}"/>
                </a:ext>
              </a:extLst>
            </p:cNvPr>
            <p:cNvSpPr txBox="1"/>
            <p:nvPr/>
          </p:nvSpPr>
          <p:spPr>
            <a:xfrm>
              <a:off x="8550425" y="2848779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万円／４週間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8C5CF81-5017-C0BF-CEC7-0B0E56E77F31}"/>
                </a:ext>
              </a:extLst>
            </p:cNvPr>
            <p:cNvSpPr txBox="1"/>
            <p:nvPr/>
          </p:nvSpPr>
          <p:spPr>
            <a:xfrm>
              <a:off x="7460210" y="2798742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3308D5-CF10-0C75-6076-4844A43BB130}"/>
              </a:ext>
            </a:extLst>
          </p:cNvPr>
          <p:cNvSpPr txBox="1"/>
          <p:nvPr/>
        </p:nvSpPr>
        <p:spPr>
          <a:xfrm>
            <a:off x="0" y="497501"/>
            <a:ext cx="386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spc="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テーブルステッカー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6F53D5E-A516-5F57-D140-491931EFF24B}"/>
              </a:ext>
            </a:extLst>
          </p:cNvPr>
          <p:cNvSpPr/>
          <p:nvPr/>
        </p:nvSpPr>
        <p:spPr>
          <a:xfrm>
            <a:off x="6151574" y="1007371"/>
            <a:ext cx="5993779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47F7EE-2217-AF6F-A3C9-971804A0BDBA}"/>
              </a:ext>
            </a:extLst>
          </p:cNvPr>
          <p:cNvSpPr txBox="1"/>
          <p:nvPr/>
        </p:nvSpPr>
        <p:spPr>
          <a:xfrm>
            <a:off x="6539887" y="993828"/>
            <a:ext cx="526340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広告枠リリース記念 半額キャンペーン実施中！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B46140AC-B1AD-91AA-781F-5AFCBF354C85}"/>
              </a:ext>
            </a:extLst>
          </p:cNvPr>
          <p:cNvSpPr/>
          <p:nvPr/>
        </p:nvSpPr>
        <p:spPr>
          <a:xfrm>
            <a:off x="9540733" y="2830790"/>
            <a:ext cx="303657" cy="204841"/>
          </a:xfrm>
          <a:prstGeom prst="rightArrow">
            <a:avLst>
              <a:gd name="adj1" fmla="val 50000"/>
              <a:gd name="adj2" fmla="val 837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7BA829D-0505-8A75-B006-9CE60A2B2AE2}"/>
              </a:ext>
            </a:extLst>
          </p:cNvPr>
          <p:cNvGrpSpPr/>
          <p:nvPr/>
        </p:nvGrpSpPr>
        <p:grpSpPr>
          <a:xfrm>
            <a:off x="9717555" y="2438789"/>
            <a:ext cx="1193801" cy="939039"/>
            <a:chOff x="9808496" y="2438789"/>
            <a:chExt cx="1193801" cy="939039"/>
          </a:xfrm>
        </p:grpSpPr>
        <p:sp>
          <p:nvSpPr>
            <p:cNvPr id="22" name="星: 32 pt 21">
              <a:extLst>
                <a:ext uri="{FF2B5EF4-FFF2-40B4-BE49-F238E27FC236}">
                  <a16:creationId xmlns:a16="http://schemas.microsoft.com/office/drawing/2014/main" id="{E9FD62FF-C8B2-63C6-B4D7-7A3757F34BF4}"/>
                </a:ext>
              </a:extLst>
            </p:cNvPr>
            <p:cNvSpPr/>
            <p:nvPr/>
          </p:nvSpPr>
          <p:spPr>
            <a:xfrm>
              <a:off x="9935877" y="2438789"/>
              <a:ext cx="939039" cy="939039"/>
            </a:xfrm>
            <a:prstGeom prst="star3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A810436-803E-6F5A-48F0-F6E3D76D78B8}"/>
                </a:ext>
              </a:extLst>
            </p:cNvPr>
            <p:cNvSpPr txBox="1"/>
            <p:nvPr/>
          </p:nvSpPr>
          <p:spPr>
            <a:xfrm>
              <a:off x="9935877" y="2629544"/>
              <a:ext cx="939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半額</a:t>
              </a:r>
              <a:endParaRPr kumimoji="1" lang="ja-JP" altLang="en-US" sz="28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0BAB8DA-4056-EABA-67BC-2D6C3A364636}"/>
                </a:ext>
              </a:extLst>
            </p:cNvPr>
            <p:cNvSpPr txBox="1"/>
            <p:nvPr/>
          </p:nvSpPr>
          <p:spPr>
            <a:xfrm>
              <a:off x="9808496" y="2590689"/>
              <a:ext cx="119380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広告枠リリース記念</a:t>
              </a:r>
              <a:endParaRPr kumimoji="1" lang="ja-JP" altLang="en-US" sz="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1F1CF80-09BF-E8F6-19B9-A46E8BCB2853}"/>
                </a:ext>
              </a:extLst>
            </p:cNvPr>
            <p:cNvSpPr txBox="1"/>
            <p:nvPr/>
          </p:nvSpPr>
          <p:spPr>
            <a:xfrm>
              <a:off x="9808496" y="3018284"/>
              <a:ext cx="1193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キャンペーン</a:t>
              </a: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99EBA1B-F07D-F5A4-18AB-C2F06EEB2B1D}"/>
              </a:ext>
            </a:extLst>
          </p:cNvPr>
          <p:cNvSpPr txBox="1"/>
          <p:nvPr/>
        </p:nvSpPr>
        <p:spPr>
          <a:xfrm>
            <a:off x="7498497" y="3009019"/>
            <a:ext cx="139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ja-JP"/>
              <a:t>※</a:t>
            </a:r>
            <a:r>
              <a:rPr lang="ja-JP" altLang="en-US"/>
              <a:t>毎週月曜日はじまり</a:t>
            </a:r>
            <a:endParaRPr lang="en-US" altLang="ja-JP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90DE34B-99D3-7888-C789-FCA15CD58FF0}"/>
              </a:ext>
            </a:extLst>
          </p:cNvPr>
          <p:cNvCxnSpPr>
            <a:cxnSpLocks/>
          </p:cNvCxnSpPr>
          <p:nvPr/>
        </p:nvCxnSpPr>
        <p:spPr>
          <a:xfrm>
            <a:off x="8309096" y="2804178"/>
            <a:ext cx="309177" cy="194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151735-996A-A597-CC6A-DF5A175B2EEF}"/>
              </a:ext>
            </a:extLst>
          </p:cNvPr>
          <p:cNvSpPr txBox="1"/>
          <p:nvPr/>
        </p:nvSpPr>
        <p:spPr>
          <a:xfrm>
            <a:off x="10637880" y="2531472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22</a:t>
            </a:r>
            <a:endParaRPr kumimoji="1" lang="ja-JP" altLang="en-US" sz="4400" b="1">
              <a:ln w="57150"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C36A12-EB3D-9B43-E725-CF508CCEE8D7}"/>
              </a:ext>
            </a:extLst>
          </p:cNvPr>
          <p:cNvSpPr txBox="1"/>
          <p:nvPr/>
        </p:nvSpPr>
        <p:spPr>
          <a:xfrm>
            <a:off x="10703937" y="2531472"/>
            <a:ext cx="9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>
                <a:solidFill>
                  <a:srgbClr val="FF0000"/>
                </a:solidFill>
                <a:latin typeface="Arial Black" panose="020B0A04020102020204" pitchFamily="34" charset="0"/>
              </a:rPr>
              <a:t>22</a:t>
            </a:r>
            <a:endParaRPr kumimoji="1" lang="ja-JP" altLang="en-US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8660196-36C2-28FC-86A0-571EC028EA59}"/>
              </a:ext>
            </a:extLst>
          </p:cNvPr>
          <p:cNvGrpSpPr/>
          <p:nvPr/>
        </p:nvGrpSpPr>
        <p:grpSpPr>
          <a:xfrm>
            <a:off x="11452840" y="2850428"/>
            <a:ext cx="658206" cy="307777"/>
            <a:chOff x="11666458" y="2774554"/>
            <a:chExt cx="658206" cy="307777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A9EB256-3FD8-9CCC-D7AB-A55A6341998C}"/>
                </a:ext>
              </a:extLst>
            </p:cNvPr>
            <p:cNvSpPr txBox="1"/>
            <p:nvPr/>
          </p:nvSpPr>
          <p:spPr>
            <a:xfrm>
              <a:off x="11666458" y="2774554"/>
              <a:ext cx="658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>
                  <a:ln w="381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万円</a:t>
              </a:r>
              <a:endParaRPr kumimoji="1" lang="ja-JP" altLang="en-US" sz="1400" b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E29109F-54E2-2555-E7E6-E0260DD48F31}"/>
                </a:ext>
              </a:extLst>
            </p:cNvPr>
            <p:cNvSpPr txBox="1"/>
            <p:nvPr/>
          </p:nvSpPr>
          <p:spPr>
            <a:xfrm>
              <a:off x="11666458" y="2774554"/>
              <a:ext cx="658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万円</a:t>
              </a:r>
              <a:endParaRPr kumimoji="1" lang="ja-JP" altLang="en-US" sz="14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EB30479-561C-9878-BE48-48E4A8DD6CE7}"/>
              </a:ext>
            </a:extLst>
          </p:cNvPr>
          <p:cNvSpPr txBox="1"/>
          <p:nvPr/>
        </p:nvSpPr>
        <p:spPr>
          <a:xfrm>
            <a:off x="11214468" y="2536096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.5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7F3693F-A8A0-D41C-FA51-AA7FB02C9408}"/>
              </a:ext>
            </a:extLst>
          </p:cNvPr>
          <p:cNvSpPr txBox="1"/>
          <p:nvPr/>
        </p:nvSpPr>
        <p:spPr>
          <a:xfrm>
            <a:off x="11280525" y="2536096"/>
            <a:ext cx="93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  <a:latin typeface="Arial Black" panose="020B0A04020102020204" pitchFamily="34" charset="0"/>
              </a:rPr>
              <a:t>.5</a:t>
            </a:r>
            <a:endParaRPr kumimoji="1" lang="ja-JP" altLang="en-US" sz="2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14FEAF46-DAED-BB23-963E-07FDDAC9067E}"/>
              </a:ext>
            </a:extLst>
          </p:cNvPr>
          <p:cNvGrpSpPr/>
          <p:nvPr/>
        </p:nvGrpSpPr>
        <p:grpSpPr>
          <a:xfrm>
            <a:off x="6145213" y="4414395"/>
            <a:ext cx="2596396" cy="488649"/>
            <a:chOff x="6145213" y="4414395"/>
            <a:chExt cx="2292586" cy="488649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9B00096-B7A1-0534-239E-BE7A1A41ACD3}"/>
                </a:ext>
              </a:extLst>
            </p:cNvPr>
            <p:cNvSpPr/>
            <p:nvPr/>
          </p:nvSpPr>
          <p:spPr>
            <a:xfrm>
              <a:off x="6187040" y="4520199"/>
              <a:ext cx="2140945" cy="382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3F0F147-A229-7596-5175-BB7A31697BDF}"/>
                </a:ext>
              </a:extLst>
            </p:cNvPr>
            <p:cNvSpPr txBox="1"/>
            <p:nvPr/>
          </p:nvSpPr>
          <p:spPr>
            <a:xfrm>
              <a:off x="6145213" y="4603160"/>
              <a:ext cx="2292586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ja-JP"/>
              </a:defPPr>
              <a:lvl1pPr algn="ctr">
                <a:defRPr sz="12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en-US" altLang="ja-JP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2024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年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7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月11日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（木）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～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8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30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（金）</a:t>
              </a:r>
              <a:endParaRPr lang="en-US" altLang="ja-JP" sz="1050">
                <a:solidFill>
                  <a:schemeClr val="tx1"/>
                </a:solidFill>
                <a:latin typeface="HGS創英角ｺﾞｼｯｸUB"/>
                <a:ea typeface="HGS創英角ｺﾞｼｯｸUB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FC36022-462D-7920-AD80-01DC36ECD489}"/>
                </a:ext>
              </a:extLst>
            </p:cNvPr>
            <p:cNvSpPr/>
            <p:nvPr/>
          </p:nvSpPr>
          <p:spPr>
            <a:xfrm>
              <a:off x="6704524" y="4474997"/>
              <a:ext cx="1105976" cy="108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73A0AE1A-9A1F-3C55-6C84-C276327DFF60}"/>
                </a:ext>
              </a:extLst>
            </p:cNvPr>
            <p:cNvSpPr txBox="1"/>
            <p:nvPr/>
          </p:nvSpPr>
          <p:spPr>
            <a:xfrm>
              <a:off x="6636261" y="4414395"/>
              <a:ext cx="1242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ja-JP" altLang="en-US" sz="800" b="0">
                  <a:solidFill>
                    <a:schemeClr val="tx1"/>
                  </a:solidFill>
                </a:rPr>
                <a:t>半額キャンペーン期間</a:t>
              </a:r>
              <a:endParaRPr lang="en-US" altLang="ja-JP" sz="800" b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0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8193094-D08F-D59A-458C-DA9F52A4E9F6}"/>
              </a:ext>
            </a:extLst>
          </p:cNvPr>
          <p:cNvSpPr txBox="1"/>
          <p:nvPr/>
        </p:nvSpPr>
        <p:spPr>
          <a:xfrm>
            <a:off x="9023604" y="1516250"/>
            <a:ext cx="604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EB8676-4F76-302C-54A1-E0D2C462E8B2}"/>
              </a:ext>
            </a:extLst>
          </p:cNvPr>
          <p:cNvSpPr txBox="1"/>
          <p:nvPr/>
        </p:nvSpPr>
        <p:spPr>
          <a:xfrm>
            <a:off x="7460210" y="2770751"/>
            <a:ext cx="124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1/2</a:t>
            </a:r>
            <a:r>
              <a:rPr lang="ja-JP" altLang="en-US" sz="1400" b="1"/>
              <a:t>フロア</a:t>
            </a:r>
            <a:endParaRPr lang="en-US" altLang="ja-JP" sz="1400" b="1"/>
          </a:p>
        </p:txBody>
      </p:sp>
      <p:pic>
        <p:nvPicPr>
          <p:cNvPr id="4" name="図 3" descr="図形, 四角形&#10;&#10;中程度の精度で">
            <a:extLst>
              <a:ext uri="{FF2B5EF4-FFF2-40B4-BE49-F238E27FC236}">
                <a16:creationId xmlns:a16="http://schemas.microsoft.com/office/drawing/2014/main" id="{B2729203-8A15-79A7-77B1-01720F86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7" b="10919"/>
          <a:stretch/>
        </p:blipFill>
        <p:spPr>
          <a:xfrm>
            <a:off x="10116661" y="3392635"/>
            <a:ext cx="1828958" cy="1991903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D26FC05-6B80-606C-0BF6-B852AF0D46CB}"/>
              </a:ext>
            </a:extLst>
          </p:cNvPr>
          <p:cNvSpPr/>
          <p:nvPr/>
        </p:nvSpPr>
        <p:spPr>
          <a:xfrm>
            <a:off x="2697" y="485458"/>
            <a:ext cx="12192000" cy="486659"/>
          </a:xfrm>
          <a:prstGeom prst="rect">
            <a:avLst/>
          </a:prstGeom>
          <a:solidFill>
            <a:srgbClr val="3CC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07E037-AC73-D4C0-6AE8-7B64B86756F2}"/>
              </a:ext>
            </a:extLst>
          </p:cNvPr>
          <p:cNvSpPr txBox="1"/>
          <p:nvPr/>
        </p:nvSpPr>
        <p:spPr>
          <a:xfrm>
            <a:off x="7462043" y="1921607"/>
            <a:ext cx="1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打席テーブル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56A34F-8633-A00D-4203-96378EFDAFA5}"/>
              </a:ext>
            </a:extLst>
          </p:cNvPr>
          <p:cNvGrpSpPr/>
          <p:nvPr/>
        </p:nvGrpSpPr>
        <p:grpSpPr>
          <a:xfrm>
            <a:off x="7191419" y="5567583"/>
            <a:ext cx="4804142" cy="944293"/>
            <a:chOff x="7198126" y="5708516"/>
            <a:chExt cx="4804142" cy="94429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3CA83CF-300D-6C4B-5996-9B91D52CB58C}"/>
                </a:ext>
              </a:extLst>
            </p:cNvPr>
            <p:cNvSpPr/>
            <p:nvPr/>
          </p:nvSpPr>
          <p:spPr>
            <a:xfrm>
              <a:off x="7198126" y="5728447"/>
              <a:ext cx="4704345" cy="92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1ABBA8E-6CB0-5F57-C397-3D2BD49DBCEF}"/>
                </a:ext>
              </a:extLst>
            </p:cNvPr>
            <p:cNvSpPr/>
            <p:nvPr/>
          </p:nvSpPr>
          <p:spPr>
            <a:xfrm>
              <a:off x="7198126" y="5728447"/>
              <a:ext cx="4698629" cy="237136"/>
            </a:xfrm>
            <a:prstGeom prst="rect">
              <a:avLst/>
            </a:prstGeom>
            <a:solidFill>
              <a:srgbClr val="485BB3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B7C5570-32D0-6746-EF01-9785E4356FC7}"/>
                </a:ext>
              </a:extLst>
            </p:cNvPr>
            <p:cNvSpPr txBox="1"/>
            <p:nvPr/>
          </p:nvSpPr>
          <p:spPr>
            <a:xfrm>
              <a:off x="10248313" y="6059238"/>
              <a:ext cx="170783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800">
                  <a:latin typeface="メイリオ"/>
                  <a:ea typeface="メイリオ"/>
                </a:rPr>
                <a:t>【</a:t>
              </a:r>
              <a:r>
                <a:rPr kumimoji="1" lang="ja-JP" altLang="en-US" sz="800">
                  <a:latin typeface="メイリオ"/>
                  <a:ea typeface="メイリオ"/>
                </a:rPr>
                <a:t>受付時間</a:t>
              </a:r>
              <a:r>
                <a:rPr kumimoji="1" lang="en-US" altLang="ja-JP" sz="800">
                  <a:latin typeface="メイリオ"/>
                  <a:ea typeface="メイリオ"/>
                </a:rPr>
                <a:t>】</a:t>
              </a:r>
              <a:r>
                <a:rPr kumimoji="1" lang="ja-JP" altLang="en-US" sz="800">
                  <a:latin typeface="メイリオ"/>
                  <a:ea typeface="メイリオ"/>
                </a:rPr>
                <a:t>平日</a:t>
              </a:r>
              <a:r>
                <a:rPr lang="en-US" altLang="ja-JP" sz="800">
                  <a:latin typeface="メイリオ"/>
                  <a:ea typeface="メイリオ"/>
                </a:rPr>
                <a:t>9:30</a:t>
              </a:r>
              <a:r>
                <a:rPr kumimoji="1" lang="ja-JP" altLang="en-US" sz="800">
                  <a:latin typeface="メイリオ"/>
                  <a:ea typeface="メイリオ"/>
                </a:rPr>
                <a:t>～</a:t>
              </a:r>
              <a:r>
                <a:rPr kumimoji="1" lang="en-US" altLang="ja-JP" sz="800">
                  <a:latin typeface="メイリオ"/>
                  <a:ea typeface="メイリオ"/>
                </a:rPr>
                <a:t>18</a:t>
              </a:r>
              <a:r>
                <a:rPr lang="en-US" altLang="ja-JP" sz="800">
                  <a:latin typeface="メイリオ"/>
                  <a:ea typeface="メイリオ"/>
                </a:rPr>
                <a:t>:00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5EFFE0A-7997-5DC1-FC99-EF937E72B1AD}"/>
                </a:ext>
              </a:extLst>
            </p:cNvPr>
            <p:cNvSpPr txBox="1"/>
            <p:nvPr/>
          </p:nvSpPr>
          <p:spPr>
            <a:xfrm>
              <a:off x="7277838" y="6334439"/>
              <a:ext cx="15085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株式会社サムライ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88EEFA-F1E7-A9F0-79A3-F64A074BCA90}"/>
                </a:ext>
              </a:extLst>
            </p:cNvPr>
            <p:cNvSpPr txBox="1"/>
            <p:nvPr/>
          </p:nvSpPr>
          <p:spPr>
            <a:xfrm>
              <a:off x="8974301" y="6371932"/>
              <a:ext cx="30279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50">
                  <a:latin typeface="+mn-ea"/>
                </a:rPr>
                <a:t>〒</a:t>
              </a:r>
              <a:r>
                <a:rPr lang="en-US" altLang="ja-JP" sz="950">
                  <a:latin typeface="+mn-ea"/>
                </a:rPr>
                <a:t>338-0012 </a:t>
              </a:r>
              <a:r>
                <a:rPr lang="ja-JP" altLang="en-US" sz="950">
                  <a:latin typeface="+mn-ea"/>
                </a:rPr>
                <a:t>埼玉県さいたま市中央区大戸</a:t>
              </a:r>
              <a:r>
                <a:rPr lang="en-US" altLang="ja-JP" sz="950">
                  <a:latin typeface="+mn-ea"/>
                </a:rPr>
                <a:t>5-20-1</a:t>
              </a:r>
              <a:endParaRPr lang="ja-JP" altLang="en-US" sz="950">
                <a:latin typeface="+mn-ea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B5C3F9F-767C-8952-A3EA-0E87B99F401C}"/>
                </a:ext>
              </a:extLst>
            </p:cNvPr>
            <p:cNvGrpSpPr/>
            <p:nvPr/>
          </p:nvGrpSpPr>
          <p:grpSpPr>
            <a:xfrm>
              <a:off x="7361434" y="5955993"/>
              <a:ext cx="2784411" cy="461665"/>
              <a:chOff x="7361434" y="2880611"/>
              <a:chExt cx="2784411" cy="461665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1508DE-1708-97EE-4EF1-97548C457993}"/>
                  </a:ext>
                </a:extLst>
              </p:cNvPr>
              <p:cNvSpPr txBox="1"/>
              <p:nvPr/>
            </p:nvSpPr>
            <p:spPr>
              <a:xfrm>
                <a:off x="7589676" y="2880611"/>
                <a:ext cx="25561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b="1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048-834-3311</a:t>
                </a:r>
                <a:endParaRPr lang="ja-JP" altLang="en-US" sz="2400" b="1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2" name="図 11" descr="アイコン&#10;&#10;自動的に生成された説明">
                <a:extLst>
                  <a:ext uri="{FF2B5EF4-FFF2-40B4-BE49-F238E27FC236}">
                    <a16:creationId xmlns:a16="http://schemas.microsoft.com/office/drawing/2014/main" id="{0169A5BF-0F56-D4D1-B6FC-AA6AFE43F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434" y="2964034"/>
                <a:ext cx="300183" cy="298489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468CFDD-19FF-2309-241C-3BDEE3773A65}"/>
                </a:ext>
              </a:extLst>
            </p:cNvPr>
            <p:cNvGrpSpPr/>
            <p:nvPr/>
          </p:nvGrpSpPr>
          <p:grpSpPr>
            <a:xfrm>
              <a:off x="10123694" y="6195932"/>
              <a:ext cx="1773061" cy="253916"/>
              <a:chOff x="10123694" y="3096735"/>
              <a:chExt cx="1773061" cy="253916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3601D3-7A50-EBAC-248D-93283D1E88BC}"/>
                  </a:ext>
                </a:extLst>
              </p:cNvPr>
              <p:cNvSpPr txBox="1"/>
              <p:nvPr/>
            </p:nvSpPr>
            <p:spPr>
              <a:xfrm>
                <a:off x="10188920" y="3096735"/>
                <a:ext cx="1707835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50">
                    <a:latin typeface="+mn-ea"/>
                  </a:rPr>
                  <a:t>daigo-k@samurai86.net</a:t>
                </a:r>
                <a:endParaRPr lang="ja-JP" altLang="en-US" sz="1050">
                  <a:latin typeface="+mn-ea"/>
                </a:endParaRPr>
              </a:p>
            </p:txBody>
          </p:sp>
          <p:pic>
            <p:nvPicPr>
              <p:cNvPr id="42" name="図 41" descr="アイコン">
                <a:extLst>
                  <a:ext uri="{FF2B5EF4-FFF2-40B4-BE49-F238E27FC236}">
                    <a16:creationId xmlns:a16="http://schemas.microsoft.com/office/drawing/2014/main" id="{BB944418-E9DB-EA2E-2573-881C119B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94" y="3162487"/>
                <a:ext cx="131381" cy="102925"/>
              </a:xfrm>
              <a:prstGeom prst="rect">
                <a:avLst/>
              </a:prstGeom>
            </p:spPr>
          </p:pic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F96EAFD-C19D-F9A9-4AB0-902CF0331A51}"/>
                </a:ext>
              </a:extLst>
            </p:cNvPr>
            <p:cNvSpPr txBox="1"/>
            <p:nvPr/>
          </p:nvSpPr>
          <p:spPr>
            <a:xfrm>
              <a:off x="8594701" y="5708516"/>
              <a:ext cx="1905479" cy="27699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kumimoji="1" lang="ja-JP" altLang="en-US" sz="1200" b="1" spc="300">
                  <a:solidFill>
                    <a:schemeClr val="bg1"/>
                  </a:solidFill>
                  <a:latin typeface="+mn-ea"/>
                </a:rPr>
                <a:t>お問い合わせ先</a:t>
              </a:r>
              <a:endParaRPr lang="ja-JP" altLang="en-US" sz="1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0DC732C3-33EC-8655-7274-2C8AC10F7CDD}"/>
              </a:ext>
            </a:extLst>
          </p:cNvPr>
          <p:cNvGrpSpPr/>
          <p:nvPr/>
        </p:nvGrpSpPr>
        <p:grpSpPr>
          <a:xfrm>
            <a:off x="6170160" y="1489850"/>
            <a:ext cx="1210325" cy="276999"/>
            <a:chOff x="6170160" y="1489850"/>
            <a:chExt cx="1210325" cy="276999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FF46F561-48C2-14CD-8E25-4860E6E5FB9C}"/>
                </a:ext>
              </a:extLst>
            </p:cNvPr>
            <p:cNvSpPr/>
            <p:nvPr/>
          </p:nvSpPr>
          <p:spPr>
            <a:xfrm>
              <a:off x="6170160" y="151102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51F1C3E-0B32-AC4B-77F7-D4C27FEA0F19}"/>
                </a:ext>
              </a:extLst>
            </p:cNvPr>
            <p:cNvSpPr txBox="1"/>
            <p:nvPr/>
          </p:nvSpPr>
          <p:spPr>
            <a:xfrm>
              <a:off x="6194877" y="148985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広告面サイズ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28638EC-09A3-1476-BBE8-4849C018C204}"/>
              </a:ext>
            </a:extLst>
          </p:cNvPr>
          <p:cNvGrpSpPr/>
          <p:nvPr/>
        </p:nvGrpSpPr>
        <p:grpSpPr>
          <a:xfrm>
            <a:off x="6170160" y="1940101"/>
            <a:ext cx="1210325" cy="276999"/>
            <a:chOff x="6170160" y="1938316"/>
            <a:chExt cx="1210325" cy="276999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42A9374A-A230-C4C0-6DFC-6567A27BF96C}"/>
                </a:ext>
              </a:extLst>
            </p:cNvPr>
            <p:cNvSpPr/>
            <p:nvPr/>
          </p:nvSpPr>
          <p:spPr>
            <a:xfrm>
              <a:off x="6170160" y="1959492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B4C9624D-9C6D-EE8B-8D8D-8E4E5D76EB82}"/>
                </a:ext>
              </a:extLst>
            </p:cNvPr>
            <p:cNvSpPr txBox="1"/>
            <p:nvPr/>
          </p:nvSpPr>
          <p:spPr>
            <a:xfrm>
              <a:off x="6194877" y="1938316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場　所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4E19F60F-E777-F172-A67E-7EABB53992B2}"/>
              </a:ext>
            </a:extLst>
          </p:cNvPr>
          <p:cNvGrpSpPr/>
          <p:nvPr/>
        </p:nvGrpSpPr>
        <p:grpSpPr>
          <a:xfrm>
            <a:off x="6170160" y="2390352"/>
            <a:ext cx="1210325" cy="276999"/>
            <a:chOff x="6170160" y="2394818"/>
            <a:chExt cx="1210325" cy="276999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B1A48B-3A4E-EA35-0DAB-2014FBDCA94A}"/>
                </a:ext>
              </a:extLst>
            </p:cNvPr>
            <p:cNvSpPr/>
            <p:nvPr/>
          </p:nvSpPr>
          <p:spPr>
            <a:xfrm>
              <a:off x="6170160" y="2415994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A05D963-C6AE-B7D6-F38E-5898875616F4}"/>
                </a:ext>
              </a:extLst>
            </p:cNvPr>
            <p:cNvSpPr txBox="1"/>
            <p:nvPr/>
          </p:nvSpPr>
          <p:spPr>
            <a:xfrm>
              <a:off x="6194877" y="2394818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面</a:t>
              </a:r>
              <a:r>
                <a:rPr kumimoji="1" lang="ja-JP" altLang="en-US" sz="1200" b="1">
                  <a:solidFill>
                    <a:schemeClr val="bg1"/>
                  </a:solidFill>
                </a:rPr>
                <a:t>　数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F9ACBBF-8F22-087C-A416-A7D29C853BB1}"/>
              </a:ext>
            </a:extLst>
          </p:cNvPr>
          <p:cNvGrpSpPr/>
          <p:nvPr/>
        </p:nvGrpSpPr>
        <p:grpSpPr>
          <a:xfrm>
            <a:off x="6170160" y="2840603"/>
            <a:ext cx="1210325" cy="261610"/>
            <a:chOff x="6170160" y="2902818"/>
            <a:chExt cx="1210325" cy="261610"/>
          </a:xfrm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D3BF92D-80A9-6D8C-B4C4-1E046D552970}"/>
                </a:ext>
              </a:extLst>
            </p:cNvPr>
            <p:cNvSpPr/>
            <p:nvPr/>
          </p:nvSpPr>
          <p:spPr>
            <a:xfrm>
              <a:off x="6170160" y="2915528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2C06D10-913B-29B3-C8AB-CDBCFDDC14F3}"/>
                </a:ext>
              </a:extLst>
            </p:cNvPr>
            <p:cNvSpPr txBox="1"/>
            <p:nvPr/>
          </p:nvSpPr>
          <p:spPr>
            <a:xfrm>
              <a:off x="6194876" y="2902818"/>
              <a:ext cx="1185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>
                  <a:solidFill>
                    <a:schemeClr val="bg1"/>
                  </a:solidFill>
                </a:rPr>
                <a:t>掲出料金／期間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C3595277-3195-837D-D885-916E7DD831CE}"/>
              </a:ext>
            </a:extLst>
          </p:cNvPr>
          <p:cNvGrpSpPr/>
          <p:nvPr/>
        </p:nvGrpSpPr>
        <p:grpSpPr>
          <a:xfrm>
            <a:off x="6170160" y="3275465"/>
            <a:ext cx="1210325" cy="276999"/>
            <a:chOff x="6170160" y="3194919"/>
            <a:chExt cx="1210325" cy="276999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52F996EB-382E-6F51-8BCF-C55F2D5622FC}"/>
                </a:ext>
              </a:extLst>
            </p:cNvPr>
            <p:cNvSpPr/>
            <p:nvPr/>
          </p:nvSpPr>
          <p:spPr>
            <a:xfrm>
              <a:off x="6170160" y="3216095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CE1B347C-D192-09CA-D7FC-6E97A987BA47}"/>
                </a:ext>
              </a:extLst>
            </p:cNvPr>
            <p:cNvSpPr txBox="1"/>
            <p:nvPr/>
          </p:nvSpPr>
          <p:spPr>
            <a:xfrm>
              <a:off x="6194877" y="3194919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</a:rPr>
                <a:t>製作施工費</a:t>
              </a: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D6642C72-FD79-2178-5C40-A5D157BF8DAC}"/>
              </a:ext>
            </a:extLst>
          </p:cNvPr>
          <p:cNvGrpSpPr/>
          <p:nvPr/>
        </p:nvGrpSpPr>
        <p:grpSpPr>
          <a:xfrm>
            <a:off x="6170160" y="3725718"/>
            <a:ext cx="1210325" cy="276999"/>
            <a:chOff x="6170160" y="3583410"/>
            <a:chExt cx="1210325" cy="27699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1297C6C8-A65F-835C-E81B-94571CBF9775}"/>
                </a:ext>
              </a:extLst>
            </p:cNvPr>
            <p:cNvSpPr/>
            <p:nvPr/>
          </p:nvSpPr>
          <p:spPr>
            <a:xfrm>
              <a:off x="6170160" y="3604586"/>
              <a:ext cx="1210325" cy="219258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4AE349A-EBD3-E86D-C18C-E3C16C23DE73}"/>
                </a:ext>
              </a:extLst>
            </p:cNvPr>
            <p:cNvSpPr txBox="1"/>
            <p:nvPr/>
          </p:nvSpPr>
          <p:spPr>
            <a:xfrm>
              <a:off x="6194877" y="3583410"/>
              <a:ext cx="1160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仕　様</a:t>
              </a:r>
              <a:endParaRPr kumimoji="1" lang="ja-JP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71F8FD1A-BD63-BCEF-BFF2-92040A328D7E}"/>
              </a:ext>
            </a:extLst>
          </p:cNvPr>
          <p:cNvGrpSpPr/>
          <p:nvPr/>
        </p:nvGrpSpPr>
        <p:grpSpPr>
          <a:xfrm>
            <a:off x="7460210" y="3234084"/>
            <a:ext cx="2201724" cy="369332"/>
            <a:chOff x="7460210" y="3217844"/>
            <a:chExt cx="2201724" cy="369332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E537E9C7-8460-1040-A170-7042826497F7}"/>
                </a:ext>
              </a:extLst>
            </p:cNvPr>
            <p:cNvSpPr txBox="1"/>
            <p:nvPr/>
          </p:nvSpPr>
          <p:spPr>
            <a:xfrm>
              <a:off x="8252040" y="3217844"/>
              <a:ext cx="489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/>
                <a:t>40</a:t>
              </a:r>
              <a:endParaRPr kumimoji="1" lang="ja-JP" altLang="en-US" b="1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99BD2A1-5DEB-FA8F-E6C4-CE48D7D99F85}"/>
                </a:ext>
              </a:extLst>
            </p:cNvPr>
            <p:cNvSpPr txBox="1"/>
            <p:nvPr/>
          </p:nvSpPr>
          <p:spPr>
            <a:xfrm>
              <a:off x="8550425" y="329751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万円／一式</a:t>
              </a: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941F7CAC-B6B3-08C4-AAAB-2F65BFA2E2D8}"/>
                </a:ext>
              </a:extLst>
            </p:cNvPr>
            <p:cNvSpPr txBox="1"/>
            <p:nvPr/>
          </p:nvSpPr>
          <p:spPr>
            <a:xfrm>
              <a:off x="7460210" y="3247475"/>
              <a:ext cx="948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/>
                <a:t>１フロア</a:t>
              </a:r>
              <a:endParaRPr lang="en-US" altLang="ja-JP" sz="1400" b="1"/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A1D0B09-4F48-2629-D00E-93EF7C4D657F}"/>
              </a:ext>
            </a:extLst>
          </p:cNvPr>
          <p:cNvSpPr txBox="1"/>
          <p:nvPr/>
        </p:nvSpPr>
        <p:spPr>
          <a:xfrm>
            <a:off x="7455800" y="3699875"/>
            <a:ext cx="156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再剥離シート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F5249-605F-484D-6788-A549F932BD0C}"/>
              </a:ext>
            </a:extLst>
          </p:cNvPr>
          <p:cNvSpPr txBox="1"/>
          <p:nvPr/>
        </p:nvSpPr>
        <p:spPr>
          <a:xfrm>
            <a:off x="11061511" y="5362450"/>
            <a:ext cx="999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/>
              <a:t>（単位：</a:t>
            </a:r>
            <a:r>
              <a:rPr kumimoji="1" lang="en-US" altLang="ja-JP" sz="900" b="1"/>
              <a:t>mm</a:t>
            </a:r>
            <a:r>
              <a:rPr kumimoji="1" lang="ja-JP" altLang="en-US" sz="900" b="1"/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7C39FB-D4DE-A7E0-4224-6A7DB046DF58}"/>
              </a:ext>
            </a:extLst>
          </p:cNvPr>
          <p:cNvSpPr txBox="1"/>
          <p:nvPr/>
        </p:nvSpPr>
        <p:spPr>
          <a:xfrm>
            <a:off x="6101906" y="4054978"/>
            <a:ext cx="3756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en-US" altLang="ja-JP" sz="800"/>
              <a:t>※</a:t>
            </a:r>
            <a:r>
              <a:rPr lang="ja-JP" altLang="en-US" sz="800"/>
              <a:t>各階</a:t>
            </a:r>
            <a:r>
              <a:rPr lang="en-US" altLang="ja-JP" sz="800"/>
              <a:t>100</a:t>
            </a:r>
            <a:r>
              <a:rPr lang="ja-JP" altLang="en-US" sz="800"/>
              <a:t>打席のうち、左打ち用打席があるため調整の上</a:t>
            </a:r>
            <a:r>
              <a:rPr lang="en-US" altLang="ja-JP" sz="800"/>
              <a:t>45</a:t>
            </a:r>
            <a:r>
              <a:rPr lang="ja-JP" altLang="en-US" sz="800"/>
              <a:t>面に掲出します。</a:t>
            </a:r>
            <a:endParaRPr lang="en-US" altLang="ja-JP" sz="8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B5993D-444B-7DEB-FE16-F79F5AD494CD}"/>
              </a:ext>
            </a:extLst>
          </p:cNvPr>
          <p:cNvSpPr txBox="1"/>
          <p:nvPr/>
        </p:nvSpPr>
        <p:spPr>
          <a:xfrm>
            <a:off x="6101906" y="4227286"/>
            <a:ext cx="2339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※</a:t>
            </a:r>
            <a:r>
              <a:rPr kumimoji="1" lang="ja-JP" altLang="en-US" sz="800"/>
              <a:t>デザイン数が３点以上の場合、別途お見積り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3308D5-CF10-0C75-6076-4844A43BB130}"/>
              </a:ext>
            </a:extLst>
          </p:cNvPr>
          <p:cNvSpPr txBox="1"/>
          <p:nvPr/>
        </p:nvSpPr>
        <p:spPr>
          <a:xfrm>
            <a:off x="119742" y="497501"/>
            <a:ext cx="349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spc="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テーブルステッカー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6F53D5E-A516-5F57-D140-491931EFF24B}"/>
              </a:ext>
            </a:extLst>
          </p:cNvPr>
          <p:cNvSpPr/>
          <p:nvPr/>
        </p:nvSpPr>
        <p:spPr>
          <a:xfrm>
            <a:off x="6151574" y="1007371"/>
            <a:ext cx="5993779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47F7EE-2217-AF6F-A3C9-971804A0BDBA}"/>
              </a:ext>
            </a:extLst>
          </p:cNvPr>
          <p:cNvSpPr txBox="1"/>
          <p:nvPr/>
        </p:nvSpPr>
        <p:spPr>
          <a:xfrm>
            <a:off x="6539887" y="993828"/>
            <a:ext cx="526340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広告枠リリース記念 半額キャンペーン実施中！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D4D1C0-9BEC-EA62-B011-14642A9D86C1}"/>
              </a:ext>
            </a:extLst>
          </p:cNvPr>
          <p:cNvSpPr txBox="1"/>
          <p:nvPr/>
        </p:nvSpPr>
        <p:spPr>
          <a:xfrm>
            <a:off x="7460210" y="2379451"/>
            <a:ext cx="124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/>
              <a:t>1/2</a:t>
            </a:r>
            <a:r>
              <a:rPr lang="ja-JP" altLang="en-US" sz="1400" b="1"/>
              <a:t>フロア</a:t>
            </a:r>
            <a:endParaRPr lang="en-US" altLang="ja-JP" sz="1400" b="1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25B790-5A8A-E665-465B-A1C4C39664EB}"/>
              </a:ext>
            </a:extLst>
          </p:cNvPr>
          <p:cNvSpPr txBox="1"/>
          <p:nvPr/>
        </p:nvSpPr>
        <p:spPr>
          <a:xfrm>
            <a:off x="8345704" y="2349820"/>
            <a:ext cx="4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45</a:t>
            </a:r>
            <a:endParaRPr kumimoji="1" lang="ja-JP" altLang="en-US" b="1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57DABD-68D7-BEF9-7194-5FBE0FA3AEE6}"/>
              </a:ext>
            </a:extLst>
          </p:cNvPr>
          <p:cNvSpPr txBox="1"/>
          <p:nvPr/>
        </p:nvSpPr>
        <p:spPr>
          <a:xfrm>
            <a:off x="8644089" y="2429488"/>
            <a:ext cx="111150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050" b="1">
                <a:ea typeface="游ゴシック"/>
              </a:rPr>
              <a:t>打席</a:t>
            </a:r>
            <a:r>
              <a:rPr kumimoji="1" lang="ja-JP" altLang="en-US" sz="1050" b="1">
                <a:ea typeface="游ゴシック"/>
              </a:rPr>
              <a:t>／</a:t>
            </a:r>
            <a:r>
              <a:rPr kumimoji="1" lang="en-US" altLang="ja-JP" sz="1050" b="1">
                <a:ea typeface="游ゴシック"/>
              </a:rPr>
              <a:t>100</a:t>
            </a:r>
            <a:r>
              <a:rPr kumimoji="1" lang="ja-JP" altLang="en-US" sz="1050" b="1">
                <a:ea typeface="游ゴシック"/>
              </a:rPr>
              <a:t>打席</a:t>
            </a:r>
            <a:endParaRPr lang="ja-JP" altLang="en-US" sz="1050" b="1">
              <a:ea typeface="游ゴシック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021450A-86ED-C0AD-E0D9-FF838759344D}"/>
              </a:ext>
            </a:extLst>
          </p:cNvPr>
          <p:cNvGrpSpPr/>
          <p:nvPr/>
        </p:nvGrpSpPr>
        <p:grpSpPr>
          <a:xfrm>
            <a:off x="8345704" y="2738124"/>
            <a:ext cx="1409894" cy="369332"/>
            <a:chOff x="8252040" y="2738124"/>
            <a:chExt cx="1409894" cy="369332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6F7697F-4E3A-9D8C-7815-F3F6F957A843}"/>
                </a:ext>
              </a:extLst>
            </p:cNvPr>
            <p:cNvSpPr txBox="1"/>
            <p:nvPr/>
          </p:nvSpPr>
          <p:spPr>
            <a:xfrm>
              <a:off x="8252040" y="2738124"/>
              <a:ext cx="4895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b="1">
                  <a:ea typeface="游ゴシック"/>
                </a:rPr>
                <a:t>25</a:t>
              </a:r>
              <a:endParaRPr kumimoji="1" lang="ja-JP" altLang="en-US" b="1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83E8B73-CFE2-C472-A36B-F15EDBF7215D}"/>
                </a:ext>
              </a:extLst>
            </p:cNvPr>
            <p:cNvSpPr txBox="1"/>
            <p:nvPr/>
          </p:nvSpPr>
          <p:spPr>
            <a:xfrm>
              <a:off x="8550425" y="2817792"/>
              <a:ext cx="11115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/>
                <a:t>万円／４週間</a:t>
              </a: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C397077-4F0D-0D28-A68C-B93BFEC4E0DA}"/>
              </a:ext>
            </a:extLst>
          </p:cNvPr>
          <p:cNvSpPr txBox="1"/>
          <p:nvPr/>
        </p:nvSpPr>
        <p:spPr>
          <a:xfrm>
            <a:off x="7498497" y="3009019"/>
            <a:ext cx="139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00">
                <a:latin typeface="+mn-ea"/>
              </a:defRPr>
            </a:lvl1pPr>
          </a:lstStyle>
          <a:p>
            <a:r>
              <a:rPr lang="en-US" altLang="ja-JP"/>
              <a:t>※</a:t>
            </a:r>
            <a:r>
              <a:rPr lang="ja-JP" altLang="en-US"/>
              <a:t>毎週月曜日はじまり</a:t>
            </a:r>
            <a:endParaRPr lang="en-US" altLang="ja-JP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6AC2A93-87AC-31A6-140D-2C50A32E1341}"/>
              </a:ext>
            </a:extLst>
          </p:cNvPr>
          <p:cNvSpPr txBox="1"/>
          <p:nvPr/>
        </p:nvSpPr>
        <p:spPr>
          <a:xfrm>
            <a:off x="3062256" y="584662"/>
            <a:ext cx="197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pc="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（ハーフ）</a:t>
            </a:r>
            <a:endParaRPr kumimoji="1" lang="ja-JP" altLang="en-US" sz="1600" spc="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AE588A8-99B0-9D58-F102-E77D4F523678}"/>
              </a:ext>
            </a:extLst>
          </p:cNvPr>
          <p:cNvSpPr txBox="1"/>
          <p:nvPr/>
        </p:nvSpPr>
        <p:spPr>
          <a:xfrm>
            <a:off x="8620872" y="1431225"/>
            <a:ext cx="59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182</a:t>
            </a:r>
            <a:endParaRPr kumimoji="1" lang="ja-JP" altLang="en-US" b="1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7F60CED-B091-51D3-6D27-6755F891F309}"/>
              </a:ext>
            </a:extLst>
          </p:cNvPr>
          <p:cNvSpPr txBox="1"/>
          <p:nvPr/>
        </p:nvSpPr>
        <p:spPr>
          <a:xfrm>
            <a:off x="8490658" y="1512210"/>
            <a:ext cx="364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H</a:t>
            </a:r>
            <a:endParaRPr kumimoji="1" lang="ja-JP" altLang="en-US" sz="1050" b="1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1186289-4863-9345-0591-6F1D422688E1}"/>
              </a:ext>
            </a:extLst>
          </p:cNvPr>
          <p:cNvSpPr txBox="1"/>
          <p:nvPr/>
        </p:nvSpPr>
        <p:spPr>
          <a:xfrm>
            <a:off x="9652975" y="1429475"/>
            <a:ext cx="6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257</a:t>
            </a:r>
            <a:endParaRPr kumimoji="1" lang="ja-JP" altLang="en-US" b="1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8B9BE09-B771-D955-9395-601784F98459}"/>
              </a:ext>
            </a:extLst>
          </p:cNvPr>
          <p:cNvSpPr txBox="1"/>
          <p:nvPr/>
        </p:nvSpPr>
        <p:spPr>
          <a:xfrm>
            <a:off x="10051134" y="1512626"/>
            <a:ext cx="552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/>
              <a:t>mm</a:t>
            </a:r>
            <a:endParaRPr kumimoji="1" lang="ja-JP" altLang="en-US" sz="1050" b="1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8C7C368-7473-32D9-F655-FC360D15F98F}"/>
              </a:ext>
            </a:extLst>
          </p:cNvPr>
          <p:cNvSpPr txBox="1"/>
          <p:nvPr/>
        </p:nvSpPr>
        <p:spPr>
          <a:xfrm>
            <a:off x="9498108" y="1519603"/>
            <a:ext cx="399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/>
              <a:t>W</a:t>
            </a:r>
            <a:endParaRPr kumimoji="1" lang="ja-JP" altLang="en-US" sz="1050" b="1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81A5508-038A-9B8B-7794-1017C6C8736F}"/>
              </a:ext>
            </a:extLst>
          </p:cNvPr>
          <p:cNvSpPr txBox="1"/>
          <p:nvPr/>
        </p:nvSpPr>
        <p:spPr>
          <a:xfrm>
            <a:off x="7455800" y="1471639"/>
            <a:ext cx="121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/>
              <a:t>B5</a:t>
            </a:r>
            <a:r>
              <a:rPr kumimoji="1" lang="ja-JP" altLang="en-US" sz="1400" b="1"/>
              <a:t>サイズ横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32FAEE5-9E83-AE61-4CE7-CB23F0927DCF}"/>
              </a:ext>
            </a:extLst>
          </p:cNvPr>
          <p:cNvSpPr txBox="1"/>
          <p:nvPr/>
        </p:nvSpPr>
        <p:spPr>
          <a:xfrm>
            <a:off x="9286124" y="1469755"/>
            <a:ext cx="3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/>
              <a:t>×</a:t>
            </a:r>
            <a:endParaRPr kumimoji="1" lang="ja-JP" altLang="en-US" sz="1600" b="1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7E1E63B-098A-1AF1-F36B-C21C9C9FA783}"/>
              </a:ext>
            </a:extLst>
          </p:cNvPr>
          <p:cNvCxnSpPr>
            <a:cxnSpLocks/>
          </p:cNvCxnSpPr>
          <p:nvPr/>
        </p:nvCxnSpPr>
        <p:spPr>
          <a:xfrm>
            <a:off x="8404353" y="2804178"/>
            <a:ext cx="309177" cy="194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矢印: 右 22">
            <a:extLst>
              <a:ext uri="{FF2B5EF4-FFF2-40B4-BE49-F238E27FC236}">
                <a16:creationId xmlns:a16="http://schemas.microsoft.com/office/drawing/2014/main" id="{95ABC52F-E0B0-5A88-73E1-625121818E6A}"/>
              </a:ext>
            </a:extLst>
          </p:cNvPr>
          <p:cNvSpPr/>
          <p:nvPr/>
        </p:nvSpPr>
        <p:spPr>
          <a:xfrm>
            <a:off x="9598717" y="2830790"/>
            <a:ext cx="303657" cy="204841"/>
          </a:xfrm>
          <a:prstGeom prst="rightArrow">
            <a:avLst>
              <a:gd name="adj1" fmla="val 50000"/>
              <a:gd name="adj2" fmla="val 837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FFDFB92-B592-96F2-6709-2E60433BE1A5}"/>
              </a:ext>
            </a:extLst>
          </p:cNvPr>
          <p:cNvGrpSpPr/>
          <p:nvPr/>
        </p:nvGrpSpPr>
        <p:grpSpPr>
          <a:xfrm>
            <a:off x="9753238" y="2438789"/>
            <a:ext cx="1193801" cy="939039"/>
            <a:chOff x="9808496" y="2438789"/>
            <a:chExt cx="1193801" cy="939039"/>
          </a:xfrm>
        </p:grpSpPr>
        <p:sp>
          <p:nvSpPr>
            <p:cNvPr id="27" name="星: 32 pt 26">
              <a:extLst>
                <a:ext uri="{FF2B5EF4-FFF2-40B4-BE49-F238E27FC236}">
                  <a16:creationId xmlns:a16="http://schemas.microsoft.com/office/drawing/2014/main" id="{A94D0B3C-4734-04F2-DEBA-27C56EE0A402}"/>
                </a:ext>
              </a:extLst>
            </p:cNvPr>
            <p:cNvSpPr/>
            <p:nvPr/>
          </p:nvSpPr>
          <p:spPr>
            <a:xfrm>
              <a:off x="9935877" y="2438789"/>
              <a:ext cx="939039" cy="939039"/>
            </a:xfrm>
            <a:prstGeom prst="star3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8ECC888-1719-F886-221C-56B33AFA1E1F}"/>
                </a:ext>
              </a:extLst>
            </p:cNvPr>
            <p:cNvSpPr txBox="1"/>
            <p:nvPr/>
          </p:nvSpPr>
          <p:spPr>
            <a:xfrm>
              <a:off x="9935877" y="2629544"/>
              <a:ext cx="939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半額</a:t>
              </a:r>
              <a:endParaRPr kumimoji="1" lang="ja-JP" altLang="en-US" sz="28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BD6887F-E810-105F-3F6F-23AC322FBA5E}"/>
                </a:ext>
              </a:extLst>
            </p:cNvPr>
            <p:cNvSpPr txBox="1"/>
            <p:nvPr/>
          </p:nvSpPr>
          <p:spPr>
            <a:xfrm>
              <a:off x="9808496" y="2590689"/>
              <a:ext cx="119380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広告枠リリース記念</a:t>
              </a:r>
              <a:endParaRPr kumimoji="1" lang="ja-JP" altLang="en-US" sz="6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EAD6A82-70A3-0225-DD0F-F525C51FAE28}"/>
                </a:ext>
              </a:extLst>
            </p:cNvPr>
            <p:cNvSpPr txBox="1"/>
            <p:nvPr/>
          </p:nvSpPr>
          <p:spPr>
            <a:xfrm>
              <a:off x="9808496" y="3018284"/>
              <a:ext cx="1193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キャンペーン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4F7BD32-BFCA-968E-3AFF-47660C025079}"/>
              </a:ext>
            </a:extLst>
          </p:cNvPr>
          <p:cNvSpPr txBox="1"/>
          <p:nvPr/>
        </p:nvSpPr>
        <p:spPr>
          <a:xfrm>
            <a:off x="10637880" y="2531472"/>
            <a:ext cx="107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kumimoji="1" lang="ja-JP" altLang="en-US" sz="4400" b="1">
              <a:ln w="57150">
                <a:solidFill>
                  <a:srgbClr val="FFFF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8C782346-5D69-4388-A9D2-F94420311EB1}"/>
              </a:ext>
            </a:extLst>
          </p:cNvPr>
          <p:cNvGrpSpPr/>
          <p:nvPr/>
        </p:nvGrpSpPr>
        <p:grpSpPr>
          <a:xfrm>
            <a:off x="11452840" y="2850428"/>
            <a:ext cx="658206" cy="307777"/>
            <a:chOff x="11666458" y="2774554"/>
            <a:chExt cx="658206" cy="307777"/>
          </a:xfrm>
        </p:grpSpPr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97B065DE-4957-ADAF-CC00-7D7AAF770138}"/>
                </a:ext>
              </a:extLst>
            </p:cNvPr>
            <p:cNvSpPr txBox="1"/>
            <p:nvPr/>
          </p:nvSpPr>
          <p:spPr>
            <a:xfrm>
              <a:off x="11666458" y="2774554"/>
              <a:ext cx="658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>
                  <a:ln w="381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万円</a:t>
              </a:r>
              <a:endParaRPr kumimoji="1" lang="ja-JP" altLang="en-US" sz="1400" b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C4FCF969-5658-1172-F1D8-D0EBC532756D}"/>
                </a:ext>
              </a:extLst>
            </p:cNvPr>
            <p:cNvSpPr txBox="1"/>
            <p:nvPr/>
          </p:nvSpPr>
          <p:spPr>
            <a:xfrm>
              <a:off x="11666458" y="2774554"/>
              <a:ext cx="658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万円</a:t>
              </a:r>
              <a:endParaRPr kumimoji="1" lang="ja-JP" altLang="en-US" sz="1400" b="1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465E6EF-69E3-94EE-67BC-F65252A3F174}"/>
              </a:ext>
            </a:extLst>
          </p:cNvPr>
          <p:cNvSpPr txBox="1"/>
          <p:nvPr/>
        </p:nvSpPr>
        <p:spPr>
          <a:xfrm>
            <a:off x="11214468" y="2536096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.5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A58D262-B604-C34B-7766-AFB76F13C7BB}"/>
              </a:ext>
            </a:extLst>
          </p:cNvPr>
          <p:cNvSpPr txBox="1"/>
          <p:nvPr/>
        </p:nvSpPr>
        <p:spPr>
          <a:xfrm>
            <a:off x="11280525" y="2536096"/>
            <a:ext cx="93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  <a:latin typeface="Arial Black" panose="020B0A04020102020204" pitchFamily="34" charset="0"/>
              </a:rPr>
              <a:t>.5</a:t>
            </a:r>
            <a:endParaRPr kumimoji="1" lang="ja-JP" altLang="en-US" sz="2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1AB8759-E22B-59D9-CA71-1A9CC7BA46F9}"/>
              </a:ext>
            </a:extLst>
          </p:cNvPr>
          <p:cNvSpPr txBox="1"/>
          <p:nvPr/>
        </p:nvSpPr>
        <p:spPr>
          <a:xfrm>
            <a:off x="10703937" y="2531472"/>
            <a:ext cx="9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kumimoji="1" lang="en-US" altLang="ja-JP" sz="4400" b="1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kumimoji="1" lang="ja-JP" altLang="en-US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2E1223F4-1079-A673-80E5-812C17118C5F}"/>
              </a:ext>
            </a:extLst>
          </p:cNvPr>
          <p:cNvGrpSpPr/>
          <p:nvPr/>
        </p:nvGrpSpPr>
        <p:grpSpPr>
          <a:xfrm>
            <a:off x="6145213" y="4414395"/>
            <a:ext cx="2596396" cy="488649"/>
            <a:chOff x="6145213" y="4414395"/>
            <a:chExt cx="2292586" cy="488649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F25A08F2-B1E1-D14A-BA84-AD0F175F3CE4}"/>
                </a:ext>
              </a:extLst>
            </p:cNvPr>
            <p:cNvSpPr/>
            <p:nvPr/>
          </p:nvSpPr>
          <p:spPr>
            <a:xfrm>
              <a:off x="6187040" y="4520199"/>
              <a:ext cx="2140945" cy="382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2AE7C9E4-D2EE-9D92-8045-BB148374525A}"/>
                </a:ext>
              </a:extLst>
            </p:cNvPr>
            <p:cNvSpPr txBox="1"/>
            <p:nvPr/>
          </p:nvSpPr>
          <p:spPr>
            <a:xfrm>
              <a:off x="6145213" y="4603160"/>
              <a:ext cx="2292586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ja-JP"/>
              </a:defPPr>
              <a:lvl1pPr algn="ctr">
                <a:defRPr sz="12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en-US" altLang="ja-JP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2024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年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7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月11日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（木）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～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8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月</a:t>
              </a:r>
              <a:r>
                <a:rPr lang="en-US" altLang="ja-JP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30</a:t>
              </a:r>
              <a:r>
                <a:rPr lang="ja-JP" altLang="en-US" sz="105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日</a:t>
              </a:r>
              <a:r>
                <a:rPr lang="ja-JP" altLang="en-US" sz="800">
                  <a:solidFill>
                    <a:schemeClr val="tx1"/>
                  </a:solidFill>
                  <a:latin typeface="HGS創英角ｺﾞｼｯｸUB"/>
                  <a:ea typeface="HGS創英角ｺﾞｼｯｸUB"/>
                </a:rPr>
                <a:t>（金）</a:t>
              </a:r>
              <a:endParaRPr lang="en-US" altLang="ja-JP" sz="1050">
                <a:solidFill>
                  <a:schemeClr val="tx1"/>
                </a:solidFill>
                <a:latin typeface="HGS創英角ｺﾞｼｯｸUB"/>
                <a:ea typeface="HGS創英角ｺﾞｼｯｸUB"/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A98B93E2-E340-CB55-798A-28D979ACE4C1}"/>
                </a:ext>
              </a:extLst>
            </p:cNvPr>
            <p:cNvSpPr/>
            <p:nvPr/>
          </p:nvSpPr>
          <p:spPr>
            <a:xfrm>
              <a:off x="6704524" y="4474997"/>
              <a:ext cx="1105976" cy="108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89BD1DF1-2EBB-BC4D-283E-3CCFA46F6028}"/>
                </a:ext>
              </a:extLst>
            </p:cNvPr>
            <p:cNvSpPr txBox="1"/>
            <p:nvPr/>
          </p:nvSpPr>
          <p:spPr>
            <a:xfrm>
              <a:off x="6636261" y="4414395"/>
              <a:ext cx="1242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600" b="1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defRPr>
              </a:lvl1pPr>
            </a:lstStyle>
            <a:p>
              <a:r>
                <a:rPr lang="ja-JP" altLang="en-US" sz="800" b="0">
                  <a:solidFill>
                    <a:schemeClr val="tx1"/>
                  </a:solidFill>
                </a:rPr>
                <a:t>半額キャンペーン期間</a:t>
              </a:r>
              <a:endParaRPr lang="en-US" altLang="ja-JP" sz="800" b="0">
                <a:solidFill>
                  <a:schemeClr val="tx1"/>
                </a:solidFill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DC185E-DB87-DD6B-439D-EE492C6DA9D2}"/>
              </a:ext>
            </a:extLst>
          </p:cNvPr>
          <p:cNvSpPr txBox="1"/>
          <p:nvPr/>
        </p:nvSpPr>
        <p:spPr>
          <a:xfrm>
            <a:off x="219661" y="1008090"/>
            <a:ext cx="57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打席テーブル</a:t>
            </a:r>
            <a:r>
              <a:rPr lang="en-US" altLang="ja-JP" sz="1200" b="1">
                <a:ea typeface="游ゴシック" panose="020B0400000000000000" pitchFamily="50" charset="-128"/>
                <a:cs typeface="ＭＳ Ｐゴシック" panose="020B0600070205080204" pitchFamily="50" charset="-128"/>
              </a:rPr>
              <a:t>45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台に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ステッカー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を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掲出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いたします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200" b="1"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文字や二次元コードを読み込むメディアとして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も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おすすめ</a:t>
            </a:r>
            <a:r>
              <a:rPr lang="ja-JP" altLang="en-US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です</a:t>
            </a:r>
            <a:r>
              <a:rPr lang="ja-JP" altLang="ja-JP" sz="1200" b="1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。</a:t>
            </a:r>
            <a:endParaRPr kumimoji="1" lang="ja-JP" altLang="en-US" sz="1200" b="1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44B5CC5-852B-8B24-9FE7-F67206F4A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7963"/>
          <a:stretch/>
        </p:blipFill>
        <p:spPr>
          <a:xfrm>
            <a:off x="296236" y="1472772"/>
            <a:ext cx="5709286" cy="50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B2B357-B4D2-74F9-FB1C-1C9AB3ABBC3D}"/>
              </a:ext>
            </a:extLst>
          </p:cNvPr>
          <p:cNvSpPr/>
          <p:nvPr/>
        </p:nvSpPr>
        <p:spPr>
          <a:xfrm>
            <a:off x="1549400" y="317500"/>
            <a:ext cx="431800" cy="6223000"/>
          </a:xfrm>
          <a:prstGeom prst="rect">
            <a:avLst/>
          </a:prstGeom>
          <a:solidFill>
            <a:srgbClr val="3CC2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483" name="テキスト ボックス 18">
            <a:extLst>
              <a:ext uri="{FF2B5EF4-FFF2-40B4-BE49-F238E27FC236}">
                <a16:creationId xmlns:a16="http://schemas.microsoft.com/office/drawing/2014/main" id="{794CFC12-7EAC-6DDE-9AAB-95BE56A6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7" y="2709573"/>
            <a:ext cx="430887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</a:rPr>
              <a:t>施　　　　　　　設</a:t>
            </a:r>
          </a:p>
        </p:txBody>
      </p:sp>
      <p:pic>
        <p:nvPicPr>
          <p:cNvPr id="20484" name="図 1">
            <a:extLst>
              <a:ext uri="{FF2B5EF4-FFF2-40B4-BE49-F238E27FC236}">
                <a16:creationId xmlns:a16="http://schemas.microsoft.com/office/drawing/2014/main" id="{79D89E9D-91CA-7796-ADF1-969437D6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9361"/>
          <a:stretch>
            <a:fillRect/>
          </a:stretch>
        </p:blipFill>
        <p:spPr bwMode="auto">
          <a:xfrm>
            <a:off x="2163763" y="317500"/>
            <a:ext cx="8297862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E5E9B2E-594E-EDC4-2B81-EA60123A717F}"/>
              </a:ext>
            </a:extLst>
          </p:cNvPr>
          <p:cNvSpPr/>
          <p:nvPr/>
        </p:nvSpPr>
        <p:spPr>
          <a:xfrm>
            <a:off x="1549400" y="317500"/>
            <a:ext cx="431800" cy="6223000"/>
          </a:xfrm>
          <a:prstGeom prst="rect">
            <a:avLst/>
          </a:prstGeom>
          <a:solidFill>
            <a:srgbClr val="3CC2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pic>
        <p:nvPicPr>
          <p:cNvPr id="21508" name="図 3">
            <a:extLst>
              <a:ext uri="{FF2B5EF4-FFF2-40B4-BE49-F238E27FC236}">
                <a16:creationId xmlns:a16="http://schemas.microsoft.com/office/drawing/2014/main" id="{50504DB2-445A-1E0D-49AB-9BA45F04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17501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図 6">
            <a:extLst>
              <a:ext uri="{FF2B5EF4-FFF2-40B4-BE49-F238E27FC236}">
                <a16:creationId xmlns:a16="http://schemas.microsoft.com/office/drawing/2014/main" id="{DDA1A0AD-C68D-7989-6FC4-B5BA5972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27026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図 7">
            <a:extLst>
              <a:ext uri="{FF2B5EF4-FFF2-40B4-BE49-F238E27FC236}">
                <a16:creationId xmlns:a16="http://schemas.microsoft.com/office/drawing/2014/main" id="{73C62BB0-F28F-22B2-7EA2-F488A696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5702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テキスト ボックス 8">
            <a:extLst>
              <a:ext uri="{FF2B5EF4-FFF2-40B4-BE49-F238E27FC236}">
                <a16:creationId xmlns:a16="http://schemas.microsoft.com/office/drawing/2014/main" id="{78C6D772-F5E4-F25D-6665-4B8398BA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209" y="3216275"/>
            <a:ext cx="5413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latin typeface="+mn-ea"/>
                <a:ea typeface="+mn-ea"/>
              </a:rPr>
              <a:t>３階</a:t>
            </a:r>
          </a:p>
        </p:txBody>
      </p:sp>
      <p:sp>
        <p:nvSpPr>
          <p:cNvPr id="21512" name="テキスト ボックス 23">
            <a:extLst>
              <a:ext uri="{FF2B5EF4-FFF2-40B4-BE49-F238E27FC236}">
                <a16:creationId xmlns:a16="http://schemas.microsoft.com/office/drawing/2014/main" id="{BAE201A9-3AAD-89C0-20EE-98DF7CD0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209" y="3216275"/>
            <a:ext cx="5413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latin typeface="+mn-ea"/>
                <a:ea typeface="+mn-ea"/>
              </a:rPr>
              <a:t>２階</a:t>
            </a:r>
          </a:p>
        </p:txBody>
      </p:sp>
      <p:sp>
        <p:nvSpPr>
          <p:cNvPr id="21513" name="テキスト ボックス 24">
            <a:extLst>
              <a:ext uri="{FF2B5EF4-FFF2-40B4-BE49-F238E27FC236}">
                <a16:creationId xmlns:a16="http://schemas.microsoft.com/office/drawing/2014/main" id="{15FD998F-BBB7-3242-E1B9-2CA44DBA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209" y="6437314"/>
            <a:ext cx="541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latin typeface="+mn-ea"/>
                <a:ea typeface="+mn-ea"/>
              </a:rPr>
              <a:t>１階</a:t>
            </a:r>
          </a:p>
        </p:txBody>
      </p:sp>
      <p:pic>
        <p:nvPicPr>
          <p:cNvPr id="21514" name="図 9">
            <a:extLst>
              <a:ext uri="{FF2B5EF4-FFF2-40B4-BE49-F238E27FC236}">
                <a16:creationId xmlns:a16="http://schemas.microsoft.com/office/drawing/2014/main" id="{2F50F055-35CF-A931-4CA7-089FBD6FA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5575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テキスト ボックス 26">
            <a:extLst>
              <a:ext uri="{FF2B5EF4-FFF2-40B4-BE49-F238E27FC236}">
                <a16:creationId xmlns:a16="http://schemas.microsoft.com/office/drawing/2014/main" id="{AD7A11D1-7F9E-D86E-A7B1-1E19B792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1" y="6442076"/>
            <a:ext cx="4487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>
                <a:latin typeface="+mn-ea"/>
                <a:ea typeface="+mn-ea"/>
              </a:rPr>
              <a:t>※</a:t>
            </a:r>
            <a:r>
              <a:rPr lang="ja-JP" altLang="en-US" sz="1100">
                <a:latin typeface="+mn-ea"/>
                <a:ea typeface="+mn-ea"/>
              </a:rPr>
              <a:t>１階の一部のみ、ミラーの代わりにチェックゴルフ機が</a:t>
            </a:r>
            <a:endParaRPr lang="en-US" altLang="ja-JP" sz="1100">
              <a:latin typeface="+mn-ea"/>
              <a:ea typeface="+mn-ea"/>
            </a:endParaRPr>
          </a:p>
          <a:p>
            <a:pPr eaLnBrk="1" hangingPunct="1"/>
            <a:r>
              <a:rPr lang="ja-JP" altLang="en-US" sz="1100">
                <a:latin typeface="+mn-ea"/>
                <a:ea typeface="+mn-ea"/>
              </a:rPr>
              <a:t>　  設置されている打席があります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BBE47A-F7F1-0E4B-3FF6-B2FC2BCD368F}"/>
              </a:ext>
            </a:extLst>
          </p:cNvPr>
          <p:cNvSpPr/>
          <p:nvPr/>
        </p:nvSpPr>
        <p:spPr>
          <a:xfrm>
            <a:off x="1549400" y="317500"/>
            <a:ext cx="431800" cy="6223000"/>
          </a:xfrm>
          <a:prstGeom prst="rect">
            <a:avLst/>
          </a:prstGeom>
          <a:solidFill>
            <a:srgbClr val="3CC2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241A279C-39F2-46A5-D11A-0BE33D63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7" y="2709573"/>
            <a:ext cx="430887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</a:rPr>
              <a:t>施　　　　　　　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61DAA23-B326-5A7F-A588-20BE79FE789E}"/>
              </a:ext>
            </a:extLst>
          </p:cNvPr>
          <p:cNvGrpSpPr/>
          <p:nvPr/>
        </p:nvGrpSpPr>
        <p:grpSpPr>
          <a:xfrm>
            <a:off x="7191419" y="5567583"/>
            <a:ext cx="4804142" cy="944293"/>
            <a:chOff x="7198126" y="5708516"/>
            <a:chExt cx="4804142" cy="944293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48A58173-80D4-036B-A47A-8908BC6980FB}"/>
                </a:ext>
              </a:extLst>
            </p:cNvPr>
            <p:cNvSpPr/>
            <p:nvPr/>
          </p:nvSpPr>
          <p:spPr>
            <a:xfrm>
              <a:off x="7198126" y="5728447"/>
              <a:ext cx="4704345" cy="924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EF300E2-EB72-D62F-F8F6-0B4EEB38FEE5}"/>
                </a:ext>
              </a:extLst>
            </p:cNvPr>
            <p:cNvSpPr/>
            <p:nvPr/>
          </p:nvSpPr>
          <p:spPr>
            <a:xfrm>
              <a:off x="7198126" y="5728447"/>
              <a:ext cx="4698629" cy="237136"/>
            </a:xfrm>
            <a:prstGeom prst="rect">
              <a:avLst/>
            </a:prstGeom>
            <a:solidFill>
              <a:srgbClr val="485BB3"/>
            </a:solidFill>
            <a:ln>
              <a:solidFill>
                <a:srgbClr val="485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493AAED-FB26-2D37-6DE3-2A577A17C121}"/>
                </a:ext>
              </a:extLst>
            </p:cNvPr>
            <p:cNvSpPr txBox="1"/>
            <p:nvPr/>
          </p:nvSpPr>
          <p:spPr>
            <a:xfrm>
              <a:off x="10248313" y="6059238"/>
              <a:ext cx="170783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800">
                  <a:latin typeface="メイリオ"/>
                  <a:ea typeface="メイリオ"/>
                </a:rPr>
                <a:t>【</a:t>
              </a:r>
              <a:r>
                <a:rPr kumimoji="1" lang="ja-JP" altLang="en-US" sz="800">
                  <a:latin typeface="メイリオ"/>
                  <a:ea typeface="メイリオ"/>
                </a:rPr>
                <a:t>受付時間</a:t>
              </a:r>
              <a:r>
                <a:rPr kumimoji="1" lang="en-US" altLang="ja-JP" sz="800">
                  <a:latin typeface="メイリオ"/>
                  <a:ea typeface="メイリオ"/>
                </a:rPr>
                <a:t>】</a:t>
              </a:r>
              <a:r>
                <a:rPr kumimoji="1" lang="ja-JP" altLang="en-US" sz="800">
                  <a:latin typeface="メイリオ"/>
                  <a:ea typeface="メイリオ"/>
                </a:rPr>
                <a:t>平日</a:t>
              </a:r>
              <a:r>
                <a:rPr lang="en-US" altLang="ja-JP" sz="800">
                  <a:latin typeface="メイリオ"/>
                  <a:ea typeface="メイリオ"/>
                </a:rPr>
                <a:t>9:30</a:t>
              </a:r>
              <a:r>
                <a:rPr kumimoji="1" lang="ja-JP" altLang="en-US" sz="800">
                  <a:latin typeface="メイリオ"/>
                  <a:ea typeface="メイリオ"/>
                </a:rPr>
                <a:t>～</a:t>
              </a:r>
              <a:r>
                <a:rPr kumimoji="1" lang="en-US" altLang="ja-JP" sz="800">
                  <a:latin typeface="メイリオ"/>
                  <a:ea typeface="メイリオ"/>
                </a:rPr>
                <a:t>18</a:t>
              </a:r>
              <a:r>
                <a:rPr lang="en-US" altLang="ja-JP" sz="800">
                  <a:latin typeface="メイリオ"/>
                  <a:ea typeface="メイリオ"/>
                </a:rPr>
                <a:t>:00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7FB21F3-2A08-6127-E860-D0FE0469AEFB}"/>
                </a:ext>
              </a:extLst>
            </p:cNvPr>
            <p:cNvSpPr txBox="1"/>
            <p:nvPr/>
          </p:nvSpPr>
          <p:spPr>
            <a:xfrm>
              <a:off x="7277838" y="6334439"/>
              <a:ext cx="15085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株式会社サムライ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AFDD8BA-F034-754C-0642-37421D97A90E}"/>
                </a:ext>
              </a:extLst>
            </p:cNvPr>
            <p:cNvSpPr txBox="1"/>
            <p:nvPr/>
          </p:nvSpPr>
          <p:spPr>
            <a:xfrm>
              <a:off x="8974301" y="6371932"/>
              <a:ext cx="30279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50">
                  <a:latin typeface="+mn-ea"/>
                </a:rPr>
                <a:t>〒</a:t>
              </a:r>
              <a:r>
                <a:rPr lang="en-US" altLang="ja-JP" sz="950">
                  <a:latin typeface="+mn-ea"/>
                </a:rPr>
                <a:t>338-0012 </a:t>
              </a:r>
              <a:r>
                <a:rPr lang="ja-JP" altLang="en-US" sz="950">
                  <a:latin typeface="+mn-ea"/>
                </a:rPr>
                <a:t>埼玉県さいたま市中央区大戸</a:t>
              </a:r>
              <a:r>
                <a:rPr lang="en-US" altLang="ja-JP" sz="950">
                  <a:latin typeface="+mn-ea"/>
                </a:rPr>
                <a:t>5-20-1</a:t>
              </a:r>
              <a:endParaRPr lang="ja-JP" altLang="en-US" sz="950">
                <a:latin typeface="+mn-ea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F06AFBD-F4FE-F916-C382-B186CA635D38}"/>
                </a:ext>
              </a:extLst>
            </p:cNvPr>
            <p:cNvGrpSpPr/>
            <p:nvPr/>
          </p:nvGrpSpPr>
          <p:grpSpPr>
            <a:xfrm>
              <a:off x="7361434" y="5955993"/>
              <a:ext cx="2784411" cy="461665"/>
              <a:chOff x="7361434" y="2880611"/>
              <a:chExt cx="2784411" cy="461665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1264437-3BFD-DD2C-3D82-207AC0D3BEA3}"/>
                  </a:ext>
                </a:extLst>
              </p:cNvPr>
              <p:cNvSpPr txBox="1"/>
              <p:nvPr/>
            </p:nvSpPr>
            <p:spPr>
              <a:xfrm>
                <a:off x="7589676" y="2880611"/>
                <a:ext cx="25561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b="1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048-834-3311</a:t>
                </a:r>
                <a:endParaRPr lang="ja-JP" altLang="en-US" sz="2400" b="1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30" name="図 29" descr="アイコン&#10;&#10;自動的に生成された説明">
                <a:extLst>
                  <a:ext uri="{FF2B5EF4-FFF2-40B4-BE49-F238E27FC236}">
                    <a16:creationId xmlns:a16="http://schemas.microsoft.com/office/drawing/2014/main" id="{3592E899-6BE6-9BB8-7081-E7498F145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434" y="2964034"/>
                <a:ext cx="300183" cy="298489"/>
              </a:xfrm>
              <a:prstGeom prst="rect">
                <a:avLst/>
              </a:prstGeom>
            </p:spPr>
          </p:pic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51EAB4B-A878-3FCE-ADF9-80EA8D909147}"/>
                </a:ext>
              </a:extLst>
            </p:cNvPr>
            <p:cNvGrpSpPr/>
            <p:nvPr/>
          </p:nvGrpSpPr>
          <p:grpSpPr>
            <a:xfrm>
              <a:off x="10123694" y="6195932"/>
              <a:ext cx="1773061" cy="253916"/>
              <a:chOff x="10123694" y="3096735"/>
              <a:chExt cx="1773061" cy="253916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F7E3D62-A45B-07BB-5F47-4ACD81BC526E}"/>
                  </a:ext>
                </a:extLst>
              </p:cNvPr>
              <p:cNvSpPr txBox="1"/>
              <p:nvPr/>
            </p:nvSpPr>
            <p:spPr>
              <a:xfrm>
                <a:off x="10188920" y="3096735"/>
                <a:ext cx="1707835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50">
                    <a:latin typeface="+mn-ea"/>
                  </a:rPr>
                  <a:t>daigo-k@samurai86.net</a:t>
                </a:r>
                <a:endParaRPr lang="ja-JP" altLang="en-US" sz="1050">
                  <a:latin typeface="+mn-ea"/>
                </a:endParaRPr>
              </a:p>
            </p:txBody>
          </p:sp>
          <p:pic>
            <p:nvPicPr>
              <p:cNvPr id="28" name="図 27" descr="アイコン">
                <a:extLst>
                  <a:ext uri="{FF2B5EF4-FFF2-40B4-BE49-F238E27FC236}">
                    <a16:creationId xmlns:a16="http://schemas.microsoft.com/office/drawing/2014/main" id="{B992602A-A59B-8B03-6A7D-CB5365E72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94" y="3162487"/>
                <a:ext cx="131381" cy="102925"/>
              </a:xfrm>
              <a:prstGeom prst="rect">
                <a:avLst/>
              </a:prstGeom>
            </p:spPr>
          </p:pic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6E7FE8A-9877-2F86-5B93-B59D7574F62B}"/>
                </a:ext>
              </a:extLst>
            </p:cNvPr>
            <p:cNvSpPr txBox="1"/>
            <p:nvPr/>
          </p:nvSpPr>
          <p:spPr>
            <a:xfrm>
              <a:off x="8594701" y="5708516"/>
              <a:ext cx="1905479" cy="27699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kumimoji="1" lang="ja-JP" altLang="en-US" sz="1200" b="1" spc="300">
                  <a:solidFill>
                    <a:schemeClr val="bg1"/>
                  </a:solidFill>
                  <a:latin typeface="+mn-ea"/>
                </a:rPr>
                <a:t>お問い合わせ先</a:t>
              </a:r>
              <a:endParaRPr lang="ja-JP" altLang="en-US" sz="1200" b="1" spc="3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992E157-A9FB-F703-BB1C-E9486D161992}"/>
              </a:ext>
            </a:extLst>
          </p:cNvPr>
          <p:cNvGrpSpPr/>
          <p:nvPr/>
        </p:nvGrpSpPr>
        <p:grpSpPr>
          <a:xfrm>
            <a:off x="2126315" y="1224985"/>
            <a:ext cx="7939345" cy="3863855"/>
            <a:chOff x="2126319" y="1224984"/>
            <a:chExt cx="7333815" cy="3695764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9581C7-3669-1896-FD37-ED7BBF0453C7}"/>
                </a:ext>
              </a:extLst>
            </p:cNvPr>
            <p:cNvSpPr/>
            <p:nvPr/>
          </p:nvSpPr>
          <p:spPr>
            <a:xfrm>
              <a:off x="2126319" y="1257527"/>
              <a:ext cx="127000" cy="304800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B5005FC-FCEC-3852-F413-AC9A4BD0D329}"/>
                </a:ext>
              </a:extLst>
            </p:cNvPr>
            <p:cNvSpPr/>
            <p:nvPr/>
          </p:nvSpPr>
          <p:spPr>
            <a:xfrm>
              <a:off x="2126319" y="3378427"/>
              <a:ext cx="127000" cy="304800"/>
            </a:xfrm>
            <a:prstGeom prst="rect">
              <a:avLst/>
            </a:prstGeom>
            <a:solidFill>
              <a:srgbClr val="3CC2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6" name="テキスト ボックス 5">
              <a:extLst>
                <a:ext uri="{FF2B5EF4-FFF2-40B4-BE49-F238E27FC236}">
                  <a16:creationId xmlns:a16="http://schemas.microsoft.com/office/drawing/2014/main" id="{A5BA3B2C-ED7B-4402-73C3-273924655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220" y="1224984"/>
              <a:ext cx="1620055" cy="35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rgbClr val="3CC299"/>
                  </a:solidFill>
                  <a:latin typeface="Arial"/>
                  <a:ea typeface="ＭＳ Ｐゴシック"/>
                  <a:cs typeface="Arial"/>
                </a:rPr>
                <a:t>お申込について</a:t>
              </a:r>
            </a:p>
          </p:txBody>
        </p:sp>
        <p:sp>
          <p:nvSpPr>
            <p:cNvPr id="17" name="テキスト ボックス 7">
              <a:extLst>
                <a:ext uri="{FF2B5EF4-FFF2-40B4-BE49-F238E27FC236}">
                  <a16:creationId xmlns:a16="http://schemas.microsoft.com/office/drawing/2014/main" id="{690F1AA6-A540-2824-015F-F1D700E8B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220" y="3345884"/>
              <a:ext cx="715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rgbClr val="3CC299"/>
                  </a:solidFill>
                </a:rPr>
                <a:t>備 考</a:t>
              </a:r>
            </a:p>
          </p:txBody>
        </p:sp>
        <p:sp>
          <p:nvSpPr>
            <p:cNvPr id="18" name="テキスト ボックス 8">
              <a:extLst>
                <a:ext uri="{FF2B5EF4-FFF2-40B4-BE49-F238E27FC236}">
                  <a16:creationId xmlns:a16="http://schemas.microsoft.com/office/drawing/2014/main" id="{1F87B252-3AC1-A9C0-EAC5-3099F8330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319" y="1594871"/>
              <a:ext cx="7079815" cy="147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1.下記、お問合わせ先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にてお申込を行ってください。</a:t>
              </a:r>
            </a:p>
            <a:p>
              <a:pPr>
                <a:spcAft>
                  <a:spcPts val="600"/>
                </a:spcAft>
              </a:pP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2.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事前に企業審査・ビジュアル内容審査があります。</a:t>
              </a:r>
              <a:endParaRPr lang="en-US" altLang="ja-JP" sz="1100">
                <a:solidFill>
                  <a:srgbClr val="404040"/>
                </a:solidFill>
                <a:latin typeface="ＭＳ Ｐゴシック"/>
                <a:ea typeface="ＭＳ Ｐゴシック"/>
                <a:cs typeface="Arial"/>
              </a:endParaRPr>
            </a:p>
            <a:p>
              <a:pPr>
                <a:spcAft>
                  <a:spcPts val="600"/>
                </a:spcAft>
              </a:pP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3.【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ＮＧ業種</a:t>
              </a: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】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国産カーディーラー、中古車販売店（グループ内会社と競合のため）、消費者金融、</a:t>
              </a:r>
              <a:endParaRPr lang="en-US" altLang="ja-JP" sz="1100">
                <a:solidFill>
                  <a:srgbClr val="404040"/>
                </a:solidFill>
                <a:latin typeface="ＭＳ Ｐゴシック"/>
                <a:ea typeface="ＭＳ Ｐゴシック"/>
                <a:cs typeface="Arial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　　　　　　　　パチンコメーカー、パチンコホール等　</a:t>
              </a: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※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詳細についてはお問合せください</a:t>
              </a:r>
              <a:endParaRPr lang="en-US" altLang="ja-JP" sz="1100">
                <a:solidFill>
                  <a:srgbClr val="404040"/>
                </a:solidFill>
                <a:latin typeface="ＭＳ Ｐゴシック"/>
                <a:ea typeface="ＭＳ Ｐゴシック"/>
              </a:endParaRPr>
            </a:p>
            <a:p>
              <a:pPr>
                <a:spcAft>
                  <a:spcPts val="600"/>
                </a:spcAft>
              </a:pP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4.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お申込は実施開始日の1ヶ月前までに頂き、広告データに関しましては掲出開始日の2週間前までにご入稿お願い致します。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　 </a:t>
              </a:r>
              <a:r>
                <a:rPr lang="en-US" altLang="ja-JP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※</a:t>
              </a: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データの入稿形式ならびに製作スケジュールは別途ご案内いたします。</a:t>
              </a:r>
            </a:p>
          </p:txBody>
        </p:sp>
        <p:sp>
          <p:nvSpPr>
            <p:cNvPr id="31" name="テキスト ボックス 10">
              <a:extLst>
                <a:ext uri="{FF2B5EF4-FFF2-40B4-BE49-F238E27FC236}">
                  <a16:creationId xmlns:a16="http://schemas.microsoft.com/office/drawing/2014/main" id="{3A9D6F53-E994-2991-B481-7AA4A0BC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319" y="3715770"/>
              <a:ext cx="3993005" cy="120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・広告物の製作施工は指定会社にて行います。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・お申し込み後のキャンセルはキャンセル料金を申し受けます。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  <a:cs typeface="Arial"/>
                </a:rPr>
                <a:t>・支払条件：掲出日までに銀行振込にて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・決定優先となります。</a:t>
              </a:r>
            </a:p>
            <a:p>
              <a:pPr>
                <a:spcAft>
                  <a:spcPts val="600"/>
                </a:spcAft>
              </a:pPr>
              <a:r>
                <a:rPr lang="ja-JP" altLang="en-US" sz="1100">
                  <a:solidFill>
                    <a:srgbClr val="404040"/>
                  </a:solidFill>
                  <a:latin typeface="ＭＳ Ｐゴシック"/>
                  <a:ea typeface="ＭＳ Ｐゴシック"/>
                </a:rPr>
                <a:t>・すべての表記金額は消費税が含まれておりません。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1122</Words>
  <Application>Microsoft Office PowerPoint</Application>
  <PresentationFormat>ワイド画面</PresentationFormat>
  <Paragraphs>287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HGP創英角ｺﾞｼｯｸUB</vt:lpstr>
      <vt:lpstr>HGSｺﾞｼｯｸE</vt:lpstr>
      <vt:lpstr>HGS創英角ｺﾞｼｯｸUB</vt:lpstr>
      <vt:lpstr>ＭＳ Ｐゴシック</vt:lpstr>
      <vt:lpstr>メイリオ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サムライ　菅 紗穂</dc:creator>
  <cp:lastModifiedBy>サムライ　菅 紗穂</cp:lastModifiedBy>
  <cp:revision>4</cp:revision>
  <cp:lastPrinted>2024-07-02T01:11:18Z</cp:lastPrinted>
  <dcterms:created xsi:type="dcterms:W3CDTF">2024-06-12T05:14:45Z</dcterms:created>
  <dcterms:modified xsi:type="dcterms:W3CDTF">2024-07-31T07:22:15Z</dcterms:modified>
</cp:coreProperties>
</file>